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18"/>
  </p:notesMasterIdLst>
  <p:sldIdLst>
    <p:sldId id="256" r:id="rId2"/>
    <p:sldId id="282" r:id="rId3"/>
    <p:sldId id="285" r:id="rId4"/>
    <p:sldId id="288" r:id="rId5"/>
    <p:sldId id="287" r:id="rId6"/>
    <p:sldId id="286" r:id="rId7"/>
    <p:sldId id="290" r:id="rId8"/>
    <p:sldId id="291" r:id="rId9"/>
    <p:sldId id="292" r:id="rId10"/>
    <p:sldId id="283" r:id="rId11"/>
    <p:sldId id="293" r:id="rId12"/>
    <p:sldId id="295" r:id="rId13"/>
    <p:sldId id="296" r:id="rId14"/>
    <p:sldId id="294" r:id="rId15"/>
    <p:sldId id="274" r:id="rId16"/>
    <p:sldId id="273" r:id="rId1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87908" autoAdjust="0"/>
  </p:normalViewPr>
  <p:slideViewPr>
    <p:cSldViewPr snapToGrid="0">
      <p:cViewPr varScale="1">
        <p:scale>
          <a:sx n="86" d="100"/>
          <a:sy n="86" d="100"/>
        </p:scale>
        <p:origin x="4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bostjanl.BF1\Documents\Konference\COST%20FP%201303%20Tallin\rezultati%20smuc%20clanek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bostjanl.BF1\Documents\Konference\COST%20FP%201303%20Tallin\rezultati%20smuc%20clane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9748564038191"/>
          <c:y val="2.3202158527075484E-2"/>
          <c:w val="0.84857164593556245"/>
          <c:h val="0.727617803995000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tabele!$C$80</c:f>
              <c:strCache>
                <c:ptCount val="1"/>
                <c:pt idx="0">
                  <c:v>A.vaillanti</c:v>
                </c:pt>
              </c:strCache>
            </c:strRef>
          </c:tx>
          <c:invertIfNegative val="0"/>
          <c:cat>
            <c:strRef>
              <c:f>tabele!$B$81:$B$94</c:f>
              <c:strCache>
                <c:ptCount val="14"/>
                <c:pt idx="0">
                  <c:v>NS</c:v>
                </c:pt>
                <c:pt idx="1">
                  <c:v>BE</c:v>
                </c:pt>
                <c:pt idx="2">
                  <c:v>OSB</c:v>
                </c:pt>
                <c:pt idx="3">
                  <c:v>PL</c:v>
                </c:pt>
                <c:pt idx="4">
                  <c:v>WPC1</c:v>
                </c:pt>
                <c:pt idx="5">
                  <c:v>WPC2</c:v>
                </c:pt>
                <c:pt idx="6">
                  <c:v>WPC3</c:v>
                </c:pt>
                <c:pt idx="7">
                  <c:v>HEMP</c:v>
                </c:pt>
                <c:pt idx="8">
                  <c:v>LV1</c:v>
                </c:pt>
                <c:pt idx="9">
                  <c:v>LV2</c:v>
                </c:pt>
                <c:pt idx="10">
                  <c:v>LV3</c:v>
                </c:pt>
                <c:pt idx="11">
                  <c:v>LV4</c:v>
                </c:pt>
                <c:pt idx="12">
                  <c:v>LV5</c:v>
                </c:pt>
                <c:pt idx="13">
                  <c:v>CEL</c:v>
                </c:pt>
              </c:strCache>
            </c:strRef>
          </c:cat>
          <c:val>
            <c:numRef>
              <c:f>tabele!$C$81:$C$94</c:f>
              <c:numCache>
                <c:formatCode>0</c:formatCode>
                <c:ptCount val="14"/>
                <c:pt idx="0">
                  <c:v>43.864004157420737</c:v>
                </c:pt>
                <c:pt idx="1">
                  <c:v>40.368150079849094</c:v>
                </c:pt>
                <c:pt idx="2">
                  <c:v>35.525828955934955</c:v>
                </c:pt>
                <c:pt idx="3">
                  <c:v>123.55489608937165</c:v>
                </c:pt>
                <c:pt idx="4">
                  <c:v>11.260693078410943</c:v>
                </c:pt>
                <c:pt idx="5">
                  <c:v>12.180410458407053</c:v>
                </c:pt>
                <c:pt idx="6">
                  <c:v>3.8317541599666423</c:v>
                </c:pt>
                <c:pt idx="7">
                  <c:v>214.76746430462396</c:v>
                </c:pt>
                <c:pt idx="8">
                  <c:v>75.199711482700266</c:v>
                </c:pt>
                <c:pt idx="9">
                  <c:v>120.62683658801971</c:v>
                </c:pt>
                <c:pt idx="10">
                  <c:v>35.530281962678259</c:v>
                </c:pt>
                <c:pt idx="11">
                  <c:v>44.250421506957018</c:v>
                </c:pt>
                <c:pt idx="12">
                  <c:v>95.888297281692132</c:v>
                </c:pt>
                <c:pt idx="13">
                  <c:v>38.966695911941727</c:v>
                </c:pt>
              </c:numCache>
            </c:numRef>
          </c:val>
        </c:ser>
        <c:ser>
          <c:idx val="1"/>
          <c:order val="1"/>
          <c:tx>
            <c:strRef>
              <c:f>tabele!$D$80</c:f>
              <c:strCache>
                <c:ptCount val="1"/>
                <c:pt idx="0">
                  <c:v>G. trabeum</c:v>
                </c:pt>
              </c:strCache>
            </c:strRef>
          </c:tx>
          <c:invertIfNegative val="0"/>
          <c:cat>
            <c:strRef>
              <c:f>tabele!$B$81:$B$94</c:f>
              <c:strCache>
                <c:ptCount val="14"/>
                <c:pt idx="0">
                  <c:v>NS</c:v>
                </c:pt>
                <c:pt idx="1">
                  <c:v>BE</c:v>
                </c:pt>
                <c:pt idx="2">
                  <c:v>OSB</c:v>
                </c:pt>
                <c:pt idx="3">
                  <c:v>PL</c:v>
                </c:pt>
                <c:pt idx="4">
                  <c:v>WPC1</c:v>
                </c:pt>
                <c:pt idx="5">
                  <c:v>WPC2</c:v>
                </c:pt>
                <c:pt idx="6">
                  <c:v>WPC3</c:v>
                </c:pt>
                <c:pt idx="7">
                  <c:v>HEMP</c:v>
                </c:pt>
                <c:pt idx="8">
                  <c:v>LV1</c:v>
                </c:pt>
                <c:pt idx="9">
                  <c:v>LV2</c:v>
                </c:pt>
                <c:pt idx="10">
                  <c:v>LV3</c:v>
                </c:pt>
                <c:pt idx="11">
                  <c:v>LV4</c:v>
                </c:pt>
                <c:pt idx="12">
                  <c:v>LV5</c:v>
                </c:pt>
                <c:pt idx="13">
                  <c:v>CEL</c:v>
                </c:pt>
              </c:strCache>
            </c:strRef>
          </c:cat>
          <c:val>
            <c:numRef>
              <c:f>tabele!$D$81:$D$94</c:f>
              <c:numCache>
                <c:formatCode>0</c:formatCode>
                <c:ptCount val="14"/>
                <c:pt idx="0">
                  <c:v>22.921082534668063</c:v>
                </c:pt>
                <c:pt idx="1">
                  <c:v>22.716390123200075</c:v>
                </c:pt>
                <c:pt idx="2">
                  <c:v>13.627121908503902</c:v>
                </c:pt>
                <c:pt idx="3">
                  <c:v>12.500366717029301</c:v>
                </c:pt>
                <c:pt idx="4">
                  <c:v>11.678894886290479</c:v>
                </c:pt>
                <c:pt idx="5">
                  <c:v>12.358016637901407</c:v>
                </c:pt>
                <c:pt idx="6">
                  <c:v>3.653749820894177</c:v>
                </c:pt>
                <c:pt idx="7">
                  <c:v>7.22723150622397</c:v>
                </c:pt>
                <c:pt idx="8">
                  <c:v>26.411230881396303</c:v>
                </c:pt>
                <c:pt idx="9">
                  <c:v>9.5852582988928781</c:v>
                </c:pt>
                <c:pt idx="10">
                  <c:v>11.021546280150703</c:v>
                </c:pt>
                <c:pt idx="11">
                  <c:v>31.603687547971564</c:v>
                </c:pt>
                <c:pt idx="12">
                  <c:v>33.796309018322255</c:v>
                </c:pt>
                <c:pt idx="13">
                  <c:v>9.9406285953093274</c:v>
                </c:pt>
              </c:numCache>
            </c:numRef>
          </c:val>
        </c:ser>
        <c:ser>
          <c:idx val="2"/>
          <c:order val="2"/>
          <c:tx>
            <c:strRef>
              <c:f>tabele!$E$80</c:f>
              <c:strCache>
                <c:ptCount val="1"/>
                <c:pt idx="0">
                  <c:v>S. lacrymans</c:v>
                </c:pt>
              </c:strCache>
            </c:strRef>
          </c:tx>
          <c:invertIfNegative val="0"/>
          <c:cat>
            <c:strRef>
              <c:f>tabele!$B$81:$B$94</c:f>
              <c:strCache>
                <c:ptCount val="14"/>
                <c:pt idx="0">
                  <c:v>NS</c:v>
                </c:pt>
                <c:pt idx="1">
                  <c:v>BE</c:v>
                </c:pt>
                <c:pt idx="2">
                  <c:v>OSB</c:v>
                </c:pt>
                <c:pt idx="3">
                  <c:v>PL</c:v>
                </c:pt>
                <c:pt idx="4">
                  <c:v>WPC1</c:v>
                </c:pt>
                <c:pt idx="5">
                  <c:v>WPC2</c:v>
                </c:pt>
                <c:pt idx="6">
                  <c:v>WPC3</c:v>
                </c:pt>
                <c:pt idx="7">
                  <c:v>HEMP</c:v>
                </c:pt>
                <c:pt idx="8">
                  <c:v>LV1</c:v>
                </c:pt>
                <c:pt idx="9">
                  <c:v>LV2</c:v>
                </c:pt>
                <c:pt idx="10">
                  <c:v>LV3</c:v>
                </c:pt>
                <c:pt idx="11">
                  <c:v>LV4</c:v>
                </c:pt>
                <c:pt idx="12">
                  <c:v>LV5</c:v>
                </c:pt>
                <c:pt idx="13">
                  <c:v>CEL</c:v>
                </c:pt>
              </c:strCache>
            </c:strRef>
          </c:cat>
          <c:val>
            <c:numRef>
              <c:f>tabele!$E$81:$E$94</c:f>
              <c:numCache>
                <c:formatCode>0</c:formatCode>
                <c:ptCount val="14"/>
                <c:pt idx="0">
                  <c:v>43.688893410900867</c:v>
                </c:pt>
                <c:pt idx="1">
                  <c:v>0</c:v>
                </c:pt>
                <c:pt idx="2">
                  <c:v>29.383561248373553</c:v>
                </c:pt>
                <c:pt idx="3">
                  <c:v>49.496125657216169</c:v>
                </c:pt>
                <c:pt idx="4">
                  <c:v>11.246466378060171</c:v>
                </c:pt>
                <c:pt idx="5">
                  <c:v>10.953995498734939</c:v>
                </c:pt>
                <c:pt idx="6">
                  <c:v>4.2380797076693364</c:v>
                </c:pt>
                <c:pt idx="7">
                  <c:v>221.19842972771556</c:v>
                </c:pt>
                <c:pt idx="8">
                  <c:v>56.769677257813036</c:v>
                </c:pt>
                <c:pt idx="9">
                  <c:v>135.07474901072337</c:v>
                </c:pt>
                <c:pt idx="10">
                  <c:v>40.278379069473857</c:v>
                </c:pt>
                <c:pt idx="11">
                  <c:v>49.962765579718628</c:v>
                </c:pt>
                <c:pt idx="12">
                  <c:v>58.817197723469818</c:v>
                </c:pt>
                <c:pt idx="13">
                  <c:v>67.886617125974951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2553360"/>
        <c:axId val="363579376"/>
      </c:barChart>
      <c:catAx>
        <c:axId val="372553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l-SI"/>
                  <a:t>Vzorec</a:t>
                </a:r>
                <a:endParaRPr lang="en-US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363579376"/>
        <c:crosses val="autoZero"/>
        <c:auto val="1"/>
        <c:lblAlgn val="ctr"/>
        <c:lblOffset val="100"/>
        <c:noMultiLvlLbl val="0"/>
      </c:catAx>
      <c:valAx>
        <c:axId val="363579376"/>
        <c:scaling>
          <c:orientation val="minMax"/>
          <c:max val="2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l-SI"/>
                  <a:t>Vlažnost </a:t>
                </a:r>
                <a:r>
                  <a:rPr lang="en-US"/>
                  <a:t> (%)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372553360"/>
        <c:crosses val="autoZero"/>
        <c:crossBetween val="between"/>
        <c:majorUnit val="50"/>
      </c:valAx>
    </c:plotArea>
    <c:legend>
      <c:legendPos val="r"/>
      <c:layout>
        <c:manualLayout>
          <c:xMode val="edge"/>
          <c:yMode val="edge"/>
          <c:x val="0.64835000199364035"/>
          <c:y val="5.0430904046942122E-2"/>
          <c:w val="0.2847690069424898"/>
          <c:h val="0.1133695687767221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sl-SI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47053900871087"/>
          <c:y val="1.6932728023383511E-2"/>
          <c:w val="0.85863529739941935"/>
          <c:h val="0.75096694396068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tabele!$C$60</c:f>
              <c:strCache>
                <c:ptCount val="1"/>
                <c:pt idx="0">
                  <c:v>A.vaillanti</c:v>
                </c:pt>
              </c:strCache>
            </c:strRef>
          </c:tx>
          <c:invertIfNegative val="0"/>
          <c:cat>
            <c:strRef>
              <c:f>tabele!$B$61:$B$74</c:f>
              <c:strCache>
                <c:ptCount val="14"/>
                <c:pt idx="0">
                  <c:v>NS</c:v>
                </c:pt>
                <c:pt idx="1">
                  <c:v>BE</c:v>
                </c:pt>
                <c:pt idx="2">
                  <c:v>OSB</c:v>
                </c:pt>
                <c:pt idx="3">
                  <c:v>PL</c:v>
                </c:pt>
                <c:pt idx="4">
                  <c:v>WPC1</c:v>
                </c:pt>
                <c:pt idx="5">
                  <c:v>WPC2</c:v>
                </c:pt>
                <c:pt idx="6">
                  <c:v>WPC3</c:v>
                </c:pt>
                <c:pt idx="7">
                  <c:v>HEMP</c:v>
                </c:pt>
                <c:pt idx="8">
                  <c:v>LV1</c:v>
                </c:pt>
                <c:pt idx="9">
                  <c:v>LV2</c:v>
                </c:pt>
                <c:pt idx="10">
                  <c:v>LV3</c:v>
                </c:pt>
                <c:pt idx="11">
                  <c:v>LV4</c:v>
                </c:pt>
                <c:pt idx="12">
                  <c:v>LV5</c:v>
                </c:pt>
                <c:pt idx="13">
                  <c:v>CEL</c:v>
                </c:pt>
              </c:strCache>
            </c:strRef>
          </c:cat>
          <c:val>
            <c:numRef>
              <c:f>tabele!$C$61:$C$74</c:f>
              <c:numCache>
                <c:formatCode>0.00</c:formatCode>
                <c:ptCount val="14"/>
                <c:pt idx="0">
                  <c:v>10.067144508920064</c:v>
                </c:pt>
                <c:pt idx="1">
                  <c:v>13.961753149607508</c:v>
                </c:pt>
                <c:pt idx="2">
                  <c:v>6.4852821558292115</c:v>
                </c:pt>
                <c:pt idx="3">
                  <c:v>24.777965375846151</c:v>
                </c:pt>
                <c:pt idx="4">
                  <c:v>8.8315903987539777</c:v>
                </c:pt>
                <c:pt idx="5">
                  <c:v>9.9328371114071192</c:v>
                </c:pt>
                <c:pt idx="6">
                  <c:v>2.2025120648948615</c:v>
                </c:pt>
                <c:pt idx="7">
                  <c:v>58.636895036193252</c:v>
                </c:pt>
                <c:pt idx="8">
                  <c:v>31.171129784051598</c:v>
                </c:pt>
                <c:pt idx="9">
                  <c:v>19.36171640745215</c:v>
                </c:pt>
                <c:pt idx="10">
                  <c:v>8.668790884014971</c:v>
                </c:pt>
                <c:pt idx="11">
                  <c:v>23.969185454391294</c:v>
                </c:pt>
                <c:pt idx="12">
                  <c:v>27.77472923329189</c:v>
                </c:pt>
                <c:pt idx="13">
                  <c:v>1.521744731926697</c:v>
                </c:pt>
              </c:numCache>
            </c:numRef>
          </c:val>
        </c:ser>
        <c:ser>
          <c:idx val="1"/>
          <c:order val="1"/>
          <c:tx>
            <c:strRef>
              <c:f>tabele!$D$60</c:f>
              <c:strCache>
                <c:ptCount val="1"/>
                <c:pt idx="0">
                  <c:v>G. trabeum</c:v>
                </c:pt>
              </c:strCache>
            </c:strRef>
          </c:tx>
          <c:invertIfNegative val="0"/>
          <c:cat>
            <c:strRef>
              <c:f>tabele!$B$61:$B$74</c:f>
              <c:strCache>
                <c:ptCount val="14"/>
                <c:pt idx="0">
                  <c:v>NS</c:v>
                </c:pt>
                <c:pt idx="1">
                  <c:v>BE</c:v>
                </c:pt>
                <c:pt idx="2">
                  <c:v>OSB</c:v>
                </c:pt>
                <c:pt idx="3">
                  <c:v>PL</c:v>
                </c:pt>
                <c:pt idx="4">
                  <c:v>WPC1</c:v>
                </c:pt>
                <c:pt idx="5">
                  <c:v>WPC2</c:v>
                </c:pt>
                <c:pt idx="6">
                  <c:v>WPC3</c:v>
                </c:pt>
                <c:pt idx="7">
                  <c:v>HEMP</c:v>
                </c:pt>
                <c:pt idx="8">
                  <c:v>LV1</c:v>
                </c:pt>
                <c:pt idx="9">
                  <c:v>LV2</c:v>
                </c:pt>
                <c:pt idx="10">
                  <c:v>LV3</c:v>
                </c:pt>
                <c:pt idx="11">
                  <c:v>LV4</c:v>
                </c:pt>
                <c:pt idx="12">
                  <c:v>LV5</c:v>
                </c:pt>
                <c:pt idx="13">
                  <c:v>CEL</c:v>
                </c:pt>
              </c:strCache>
            </c:strRef>
          </c:cat>
          <c:val>
            <c:numRef>
              <c:f>tabele!$D$61:$D$74</c:f>
              <c:numCache>
                <c:formatCode>0.00</c:formatCode>
                <c:ptCount val="14"/>
                <c:pt idx="0">
                  <c:v>23.409969932852775</c:v>
                </c:pt>
                <c:pt idx="1">
                  <c:v>29.476367946534342</c:v>
                </c:pt>
                <c:pt idx="2">
                  <c:v>3.1725257297255096</c:v>
                </c:pt>
                <c:pt idx="3">
                  <c:v>2.0803716076211489</c:v>
                </c:pt>
                <c:pt idx="4">
                  <c:v>7.8137579327877056</c:v>
                </c:pt>
                <c:pt idx="5">
                  <c:v>9.3270692470208765</c:v>
                </c:pt>
                <c:pt idx="6">
                  <c:v>2.3898863517827715</c:v>
                </c:pt>
                <c:pt idx="7">
                  <c:v>11.839792274027443</c:v>
                </c:pt>
                <c:pt idx="8">
                  <c:v>39.273847273791354</c:v>
                </c:pt>
                <c:pt idx="9">
                  <c:v>10.372523664741129</c:v>
                </c:pt>
                <c:pt idx="10">
                  <c:v>35.307123523790658</c:v>
                </c:pt>
                <c:pt idx="11">
                  <c:v>40.611604935865017</c:v>
                </c:pt>
                <c:pt idx="12">
                  <c:v>49.681808661979495</c:v>
                </c:pt>
                <c:pt idx="13">
                  <c:v>3.498367973197773</c:v>
                </c:pt>
              </c:numCache>
            </c:numRef>
          </c:val>
        </c:ser>
        <c:ser>
          <c:idx val="2"/>
          <c:order val="2"/>
          <c:tx>
            <c:strRef>
              <c:f>tabele!$E$60</c:f>
              <c:strCache>
                <c:ptCount val="1"/>
                <c:pt idx="0">
                  <c:v>S. lacrymans</c:v>
                </c:pt>
              </c:strCache>
            </c:strRef>
          </c:tx>
          <c:invertIfNegative val="0"/>
          <c:cat>
            <c:strRef>
              <c:f>tabele!$B$61:$B$74</c:f>
              <c:strCache>
                <c:ptCount val="14"/>
                <c:pt idx="0">
                  <c:v>NS</c:v>
                </c:pt>
                <c:pt idx="1">
                  <c:v>BE</c:v>
                </c:pt>
                <c:pt idx="2">
                  <c:v>OSB</c:v>
                </c:pt>
                <c:pt idx="3">
                  <c:v>PL</c:v>
                </c:pt>
                <c:pt idx="4">
                  <c:v>WPC1</c:v>
                </c:pt>
                <c:pt idx="5">
                  <c:v>WPC2</c:v>
                </c:pt>
                <c:pt idx="6">
                  <c:v>WPC3</c:v>
                </c:pt>
                <c:pt idx="7">
                  <c:v>HEMP</c:v>
                </c:pt>
                <c:pt idx="8">
                  <c:v>LV1</c:v>
                </c:pt>
                <c:pt idx="9">
                  <c:v>LV2</c:v>
                </c:pt>
                <c:pt idx="10">
                  <c:v>LV3</c:v>
                </c:pt>
                <c:pt idx="11">
                  <c:v>LV4</c:v>
                </c:pt>
                <c:pt idx="12">
                  <c:v>LV5</c:v>
                </c:pt>
                <c:pt idx="13">
                  <c:v>CEL</c:v>
                </c:pt>
              </c:strCache>
            </c:strRef>
          </c:cat>
          <c:val>
            <c:numRef>
              <c:f>tabele!$E$61:$E$74</c:f>
              <c:numCache>
                <c:formatCode>0.00</c:formatCode>
                <c:ptCount val="14"/>
                <c:pt idx="0">
                  <c:v>25.23897370952794</c:v>
                </c:pt>
                <c:pt idx="1">
                  <c:v>0</c:v>
                </c:pt>
                <c:pt idx="2">
                  <c:v>2.3892605820821102</c:v>
                </c:pt>
                <c:pt idx="3">
                  <c:v>6.9499753995891798</c:v>
                </c:pt>
                <c:pt idx="4">
                  <c:v>12.016138740150655</c:v>
                </c:pt>
                <c:pt idx="5">
                  <c:v>8.6434661501310153</c:v>
                </c:pt>
                <c:pt idx="6">
                  <c:v>2.809412335227631</c:v>
                </c:pt>
                <c:pt idx="7">
                  <c:v>20.563073516342705</c:v>
                </c:pt>
                <c:pt idx="8">
                  <c:v>38.421371864217782</c:v>
                </c:pt>
                <c:pt idx="9">
                  <c:v>15.523903738848311</c:v>
                </c:pt>
                <c:pt idx="10">
                  <c:v>38.606570897814819</c:v>
                </c:pt>
                <c:pt idx="11">
                  <c:v>42.484892401773983</c:v>
                </c:pt>
                <c:pt idx="12">
                  <c:v>55.059303367446191</c:v>
                </c:pt>
                <c:pt idx="13">
                  <c:v>2.0928009017114535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2920528"/>
        <c:axId val="362919968"/>
      </c:barChart>
      <c:catAx>
        <c:axId val="3629205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l-SI"/>
                  <a:t>Vzorec</a:t>
                </a:r>
                <a:endParaRPr lang="en-US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362919968"/>
        <c:crosses val="autoZero"/>
        <c:auto val="1"/>
        <c:lblAlgn val="ctr"/>
        <c:lblOffset val="100"/>
        <c:noMultiLvlLbl val="0"/>
      </c:catAx>
      <c:valAx>
        <c:axId val="362919968"/>
        <c:scaling>
          <c:orientation val="minMax"/>
          <c:max val="6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l-SI"/>
                  <a:t>Izguba mase </a:t>
                </a:r>
                <a:r>
                  <a:rPr lang="en-US"/>
                  <a:t>(%)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362920528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.10784240074277343"/>
          <c:y val="1.4904131192687587E-2"/>
          <c:w val="0.34619032526645216"/>
          <c:h val="9.038165692985165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sl-SI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0.10491</cdr:x>
      <cdr:y>0.66651</cdr:y>
    </cdr:from>
    <cdr:to>
      <cdr:x>1</cdr:x>
      <cdr:y>0.6678</cdr:y>
    </cdr:to>
    <cdr:sp macro="" textlink="">
      <cdr:nvSpPr>
        <cdr:cNvPr id="3" name="Straight Connector 2"/>
        <cdr:cNvSpPr/>
      </cdr:nvSpPr>
      <cdr:spPr>
        <a:xfrm xmlns:a="http://schemas.openxmlformats.org/drawingml/2006/main" flipV="1">
          <a:off x="827394" y="2900216"/>
          <a:ext cx="7059306" cy="5613"/>
        </a:xfrm>
        <a:prstGeom xmlns:a="http://schemas.openxmlformats.org/drawingml/2006/main" prst="line">
          <a:avLst/>
        </a:prstGeom>
        <a:ln xmlns:a="http://schemas.openxmlformats.org/drawingml/2006/main"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l-SI"/>
        </a:p>
      </cdr:txBody>
    </cdr:sp>
  </cdr:relSizeAnchor>
  <cdr:relSizeAnchor xmlns:cdr="http://schemas.openxmlformats.org/drawingml/2006/chartDrawing">
    <cdr:from>
      <cdr:x>0.38743</cdr:x>
      <cdr:y>0.58831</cdr:y>
    </cdr:from>
    <cdr:to>
      <cdr:x>0.46961</cdr:x>
      <cdr:y>0.674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055583" y="2559945"/>
          <a:ext cx="648070" cy="3728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l-SI" sz="1600" dirty="0"/>
            <a:t>20 %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0.09391</cdr:x>
      <cdr:y>0.73607</cdr:y>
    </cdr:from>
    <cdr:to>
      <cdr:x>1</cdr:x>
      <cdr:y>0.73737</cdr:y>
    </cdr:to>
    <cdr:sp macro="" textlink="">
      <cdr:nvSpPr>
        <cdr:cNvPr id="3" name="Straight Connector 2"/>
        <cdr:cNvSpPr/>
      </cdr:nvSpPr>
      <cdr:spPr>
        <a:xfrm xmlns:a="http://schemas.openxmlformats.org/drawingml/2006/main" flipV="1">
          <a:off x="740640" y="3202886"/>
          <a:ext cx="7146060" cy="5657"/>
        </a:xfrm>
        <a:prstGeom xmlns:a="http://schemas.openxmlformats.org/drawingml/2006/main" prst="line">
          <a:avLst/>
        </a:prstGeom>
        <a:ln xmlns:a="http://schemas.openxmlformats.org/drawingml/2006/main"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l-SI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9358D-1C06-4DE2-9F02-B5FB8BF05B30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2321-55C8-4DAE-8C39-87A1527A0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24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2321-55C8-4DAE-8C39-87A1527A06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69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Toplotna prevodnost</a:t>
            </a:r>
            <a:r>
              <a:rPr lang="sl-SI" baseline="0" dirty="0" smtClean="0"/>
              <a:t> podobna </a:t>
            </a:r>
            <a:r>
              <a:rPr lang="sl-SI" baseline="0" dirty="0" err="1" smtClean="0"/>
              <a:t>xps</a:t>
            </a:r>
            <a:r>
              <a:rPr lang="sl-SI" baseline="0" dirty="0" smtClean="0"/>
              <a:t> in kameni oziroma stekleni volni 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8B05A-59E8-4053-903B-E9FF9660CAB6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653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883A-07AA-48F6-8D69-76EB5AAFC04F}" type="datetime1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4883-B23B-48A5-9424-77E96BC66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22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F43F-7211-42F4-BC1D-6BDD8365263D}" type="datetime1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4883-B23B-48A5-9424-77E96BC66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43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30A1-24DA-44D0-9145-B6233B7583E5}" type="datetime1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4883-B23B-48A5-9424-77E96BC66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77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028C-8FDF-43B3-9417-E71676288C14}" type="datetime1">
              <a:rPr lang="en-US" smtClean="0"/>
              <a:t>3/12/2015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4883-B23B-48A5-9424-77E96BC66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84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D56C-AF1C-4EE6-91F1-190AB0D89BF0}" type="datetime1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4883-B23B-48A5-9424-77E96BC66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22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ED371-9949-47E8-B4A0-80FF7A471993}" type="datetime1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4883-B23B-48A5-9424-77E96BC66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70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0453-51B3-4BC5-8899-1227E4F0010C}" type="datetime1">
              <a:rPr lang="en-US" smtClean="0"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4883-B23B-48A5-9424-77E96BC66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90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1EDD0-DE9E-4EEA-B95F-B72A999746AE}" type="datetime1">
              <a:rPr lang="en-US" smtClean="0"/>
              <a:t>3/12/2015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4883-B23B-48A5-9424-77E96BC66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5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099E-580D-4854-AC6D-F8533C0DA1AD}" type="datetime1">
              <a:rPr lang="en-US" smtClean="0"/>
              <a:t>3/12/2015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4883-B23B-48A5-9424-77E96BC66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08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E098F-3EFA-487F-A10A-A53715967A5A}" type="datetime1">
              <a:rPr lang="en-US" smtClean="0"/>
              <a:t>3/12/2015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4883-B23B-48A5-9424-77E96BC66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03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FA9B-97D0-4DD0-A607-E24ECD6A5ECC}" type="datetime1">
              <a:rPr lang="en-US" smtClean="0"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4883-B23B-48A5-9424-77E96BC66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18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F67B-CDE8-4853-87DA-04D131376375}" type="datetime1">
              <a:rPr lang="en-US" smtClean="0"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4883-B23B-48A5-9424-77E96BC66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21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40149-6D0E-4CE2-B7D0-E174152F826F}" type="datetime1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04883-B23B-48A5-9424-77E96BC66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8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84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18081"/>
            <a:ext cx="7772400" cy="1991881"/>
          </a:xfrm>
        </p:spPr>
        <p:txBody>
          <a:bodyPr>
            <a:normAutofit/>
          </a:bodyPr>
          <a:lstStyle/>
          <a:p>
            <a:r>
              <a:rPr lang="sl-SI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 materiali v tradicionalni leseni gradnja DA ali NE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570" y="4019287"/>
            <a:ext cx="7494973" cy="1655762"/>
          </a:xfrm>
        </p:spPr>
        <p:txBody>
          <a:bodyPr>
            <a:normAutofit lnSpcReduction="10000"/>
          </a:bodyPr>
          <a:lstStyle/>
          <a:p>
            <a:r>
              <a:rPr lang="sl-SI" u="sng" dirty="0" smtClean="0"/>
              <a:t>dr. </a:t>
            </a:r>
            <a:r>
              <a:rPr lang="en-GB" u="sng" dirty="0" smtClean="0"/>
              <a:t>Boštjan Lesar</a:t>
            </a:r>
            <a:r>
              <a:rPr lang="en-GB" dirty="0" smtClean="0"/>
              <a:t>, </a:t>
            </a:r>
            <a:endParaRPr lang="sl-SI" sz="1200" dirty="0"/>
          </a:p>
          <a:p>
            <a:endParaRPr lang="sl-SI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l-SI" dirty="0" smtClean="0">
                <a:solidFill>
                  <a:schemeClr val="bg1">
                    <a:lumMod val="50000"/>
                  </a:schemeClr>
                </a:solidFill>
              </a:rPr>
              <a:t>Univerza v Ljubljani, Biotehniška fakulteta, Oddelek za lesarstvo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5499" y="45182"/>
            <a:ext cx="1671544" cy="126000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988598" y="5559640"/>
            <a:ext cx="5956918" cy="929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1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Vgradnja vlažnega lesa</a:t>
            </a:r>
            <a:endParaRPr lang="en-US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640" y="3509579"/>
            <a:ext cx="3351530" cy="248286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dirty="0" smtClean="0"/>
              <a:t>12.3.2015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4883-B23B-48A5-9424-77E96BC66FE8}" type="slidenum">
              <a:rPr lang="en-US" smtClean="0"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98160" y="6017797"/>
            <a:ext cx="2343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/>
              <a:t>http://</a:t>
            </a:r>
            <a:r>
              <a:rPr lang="sl-SI" sz="1600" dirty="0"/>
              <a:t>proclima.com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28650" y="1690688"/>
            <a:ext cx="70049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 err="1" smtClean="0"/>
              <a:t>Špiraveci</a:t>
            </a:r>
            <a:r>
              <a:rPr lang="sl-SI" sz="2800" dirty="0" smtClean="0"/>
              <a:t> 6/22 cm razmak 70 cm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 smtClean="0"/>
              <a:t>Teža lesa 10 kg/</a:t>
            </a:r>
            <a:r>
              <a:rPr lang="sl-SI" sz="2800" dirty="0" err="1" smtClean="0"/>
              <a:t>tm</a:t>
            </a:r>
            <a:endParaRPr lang="sl-SI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 smtClean="0"/>
              <a:t>Sušenje za 1 %  		100 g vode/m2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 smtClean="0"/>
              <a:t>Sušenje </a:t>
            </a:r>
            <a:r>
              <a:rPr lang="sl-SI" sz="2800" dirty="0"/>
              <a:t>za </a:t>
            </a:r>
            <a:r>
              <a:rPr lang="sl-SI" sz="2800" dirty="0" smtClean="0"/>
              <a:t>10 </a:t>
            </a:r>
            <a:r>
              <a:rPr lang="sl-SI" sz="2800" dirty="0"/>
              <a:t>%  </a:t>
            </a:r>
            <a:r>
              <a:rPr lang="sl-SI" sz="2800" dirty="0" smtClean="0"/>
              <a:t>	1000 </a:t>
            </a:r>
            <a:r>
              <a:rPr lang="sl-SI" sz="2800" dirty="0"/>
              <a:t>g vode/m2</a:t>
            </a:r>
          </a:p>
          <a:p>
            <a:endParaRPr lang="en-US" sz="2800" dirty="0"/>
          </a:p>
        </p:txBody>
      </p:sp>
      <p:sp>
        <p:nvSpPr>
          <p:cNvPr id="11" name="Right Arrow 10"/>
          <p:cNvSpPr/>
          <p:nvPr/>
        </p:nvSpPr>
        <p:spPr>
          <a:xfrm>
            <a:off x="3556000" y="2757896"/>
            <a:ext cx="670560" cy="284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556000" y="3111728"/>
            <a:ext cx="670560" cy="284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12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Uporaba PU pen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359" y="2145284"/>
            <a:ext cx="5868263" cy="396504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D56C-AF1C-4EE6-91F1-190AB0D89BF0}" type="datetime1">
              <a:rPr lang="en-US" smtClean="0"/>
              <a:t>3/12/2015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4883-B23B-48A5-9424-77E96BC66FE8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95" y="1936712"/>
            <a:ext cx="841679" cy="4173615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 rot="17228266">
            <a:off x="2831190" y="3603219"/>
            <a:ext cx="711128" cy="258756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379215" y="3801577"/>
            <a:ext cx="1127464" cy="209822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112885" y="4023519"/>
            <a:ext cx="1748902" cy="157134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191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Uporaba PU pen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D56C-AF1C-4EE6-91F1-190AB0D89BF0}" type="datetime1">
              <a:rPr lang="en-US" smtClean="0"/>
              <a:t>3/12/2015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4883-B23B-48A5-9424-77E96BC66FE8}" type="slidenum">
              <a:rPr lang="en-US" smtClean="0"/>
              <a:t>12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0" y="1936712"/>
            <a:ext cx="5801784" cy="4351338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95" y="1936712"/>
            <a:ext cx="841679" cy="4173615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 rot="17228266">
            <a:off x="2857823" y="4131022"/>
            <a:ext cx="711128" cy="258756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589211" y="4400356"/>
            <a:ext cx="1119238" cy="195599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308194" y="4639132"/>
            <a:ext cx="1681668" cy="150669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70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Izolacije naravne </a:t>
            </a:r>
            <a:r>
              <a:rPr lang="sl-SI" dirty="0" err="1" smtClean="0"/>
              <a:t>vs</a:t>
            </a:r>
            <a:r>
              <a:rPr lang="sl-SI" dirty="0" smtClean="0"/>
              <a:t>. mineralne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Naravne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2237" y="4764433"/>
            <a:ext cx="2271384" cy="1508574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l-SI" dirty="0" smtClean="0"/>
              <a:t>Mineralne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l-SI" dirty="0" smtClean="0"/>
              <a:t>Max vlažnost do 5 % </a:t>
            </a:r>
            <a:endParaRPr lang="sl-SI" dirty="0"/>
          </a:p>
          <a:p>
            <a:r>
              <a:rPr lang="sl-SI" dirty="0"/>
              <a:t>Gostota vgradnje cca. </a:t>
            </a:r>
            <a:r>
              <a:rPr lang="sl-SI" dirty="0" smtClean="0"/>
              <a:t>25 </a:t>
            </a:r>
            <a:r>
              <a:rPr lang="sl-SI" dirty="0"/>
              <a:t>kg/m3 </a:t>
            </a:r>
            <a:endParaRPr lang="en-US" dirty="0"/>
          </a:p>
          <a:p>
            <a:r>
              <a:rPr lang="sl-SI" dirty="0" smtClean="0"/>
              <a:t>Nad 5 % vlažnosti se začne kondenzacija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D56C-AF1C-4EE6-91F1-190AB0D89BF0}" type="datetime1">
              <a:rPr lang="en-US" smtClean="0"/>
              <a:t>3/12/2015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4883-B23B-48A5-9424-77E96BC66FE8}" type="slidenum">
              <a:rPr lang="en-US" smtClean="0"/>
              <a:t>13</a:t>
            </a:fld>
            <a:endParaRPr lang="en-US"/>
          </a:p>
        </p:txBody>
      </p:sp>
      <p:sp>
        <p:nvSpPr>
          <p:cNvPr id="13" name="Content Placeholder 9"/>
          <p:cNvSpPr txBox="1">
            <a:spLocks/>
          </p:cNvSpPr>
          <p:nvPr/>
        </p:nvSpPr>
        <p:spPr>
          <a:xfrm>
            <a:off x="610791" y="2505075"/>
            <a:ext cx="3887391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Max vlažnost do 20 %</a:t>
            </a:r>
          </a:p>
          <a:p>
            <a:r>
              <a:rPr lang="sl-SI" dirty="0" smtClean="0"/>
              <a:t>Gostota vgradnje cca. 50 kg/m3 </a:t>
            </a:r>
          </a:p>
          <a:p>
            <a:r>
              <a:rPr lang="sl-SI" b="1" dirty="0" smtClean="0">
                <a:solidFill>
                  <a:srgbClr val="FF0000"/>
                </a:solidFill>
              </a:rPr>
              <a:t>10 x večja kapaciteta sprejemanja vlage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546" y="4853034"/>
            <a:ext cx="1678705" cy="15033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050" y="4847777"/>
            <a:ext cx="1995959" cy="15085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560" y="4965128"/>
            <a:ext cx="2187652" cy="122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4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Novejši primer gradnje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D56C-AF1C-4EE6-91F1-190AB0D89BF0}" type="datetime1">
              <a:rPr lang="en-US" smtClean="0"/>
              <a:t>3/12/2015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4883-B23B-48A5-9424-77E96BC66FE8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51" y="1484232"/>
            <a:ext cx="5111324" cy="3833492"/>
          </a:xfrm>
          <a:prstGeom prst="rect">
            <a:avLst/>
          </a:prstGeom>
        </p:spPr>
      </p:pic>
      <p:pic>
        <p:nvPicPr>
          <p:cNvPr id="7" name="Slika 2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2661" y="3602892"/>
            <a:ext cx="4153523" cy="275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61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 smtClean="0"/>
              <a:t>Vlažnost vzorcev med izpostavitvijo glivam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D56C-AF1C-4EE6-91F1-190AB0D89BF0}" type="datetime1">
              <a:rPr lang="en-US" smtClean="0"/>
              <a:t>3/12/2015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4883-B23B-48A5-9424-77E96BC66FE8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9693530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92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 err="1" smtClean="0"/>
              <a:t>Fungicidne</a:t>
            </a:r>
            <a:r>
              <a:rPr lang="sl-SI" sz="4000" dirty="0" smtClean="0"/>
              <a:t> lastnosti  naravnih materialov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D56C-AF1C-4EE6-91F1-190AB0D89BF0}" type="datetime1">
              <a:rPr lang="en-US" smtClean="0"/>
              <a:t>3/12/2015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4883-B23B-48A5-9424-77E96BC66FE8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910912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507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so novi materiali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Parne ovire</a:t>
            </a:r>
          </a:p>
          <a:p>
            <a:r>
              <a:rPr lang="sl-SI" dirty="0" smtClean="0"/>
              <a:t>Parne zapore </a:t>
            </a:r>
          </a:p>
          <a:p>
            <a:r>
              <a:rPr lang="sl-SI" dirty="0" err="1" smtClean="0"/>
              <a:t>Paropropustne</a:t>
            </a:r>
            <a:r>
              <a:rPr lang="sl-SI" dirty="0" smtClean="0"/>
              <a:t> </a:t>
            </a:r>
            <a:r>
              <a:rPr lang="sl-SI" dirty="0" smtClean="0"/>
              <a:t>folije</a:t>
            </a:r>
          </a:p>
          <a:p>
            <a:r>
              <a:rPr lang="sl-SI" dirty="0" smtClean="0"/>
              <a:t>PU pene</a:t>
            </a:r>
          </a:p>
          <a:p>
            <a:r>
              <a:rPr lang="sl-SI" dirty="0" smtClean="0"/>
              <a:t>Lepilni trakovi</a:t>
            </a:r>
          </a:p>
          <a:p>
            <a:r>
              <a:rPr lang="sl-SI" dirty="0" smtClean="0"/>
              <a:t>Tesnilne mase</a:t>
            </a:r>
          </a:p>
          <a:p>
            <a:r>
              <a:rPr lang="sl-SI" dirty="0" smtClean="0"/>
              <a:t>Izolacijski materiali</a:t>
            </a:r>
          </a:p>
          <a:p>
            <a:r>
              <a:rPr lang="sl-SI" dirty="0" smtClean="0"/>
              <a:t>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D56C-AF1C-4EE6-91F1-190AB0D89BF0}" type="datetime1">
              <a:rPr lang="en-US" smtClean="0"/>
              <a:t>3/12/2015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4883-B23B-48A5-9424-77E96BC66FE8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676" y="1268417"/>
            <a:ext cx="2625674" cy="1480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676" y="2841944"/>
            <a:ext cx="2625674" cy="167624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964656" y="4210408"/>
            <a:ext cx="19244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http://www.webgradnja.hr/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975" y="4653121"/>
            <a:ext cx="2619375" cy="17430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889676" y="6148080"/>
            <a:ext cx="19160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http://www.euro-mat.com/</a:t>
            </a:r>
          </a:p>
        </p:txBody>
      </p:sp>
    </p:spTree>
    <p:extLst>
      <p:ext uri="{BB962C8B-B14F-4D97-AF65-F5344CB8AC3E}">
        <p14:creationId xmlns:p14="http://schemas.microsoft.com/office/powerpoint/2010/main" val="2917013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 smtClean="0"/>
              <a:t>Osnove </a:t>
            </a:r>
            <a:r>
              <a:rPr lang="sl-SI" sz="4000" dirty="0" err="1" smtClean="0"/>
              <a:t>paropropustnosti</a:t>
            </a:r>
            <a:r>
              <a:rPr lang="sl-SI" sz="4000" dirty="0" smtClean="0"/>
              <a:t> v objektih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D56C-AF1C-4EE6-91F1-190AB0D89BF0}" type="datetime1">
              <a:rPr lang="en-US" smtClean="0"/>
              <a:t>3/12/2015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4883-B23B-48A5-9424-77E96BC66FE8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47" y="3322024"/>
            <a:ext cx="8058306" cy="30176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8650" y="1628502"/>
            <a:ext cx="82046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l-SI" sz="2400" dirty="0" smtClean="0"/>
              <a:t>Znotraj moramo čimbolj preprečiti vdor vlage v konstrukcijo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400" dirty="0" smtClean="0"/>
              <a:t>Znotraj vsaj 10 x bolj difuzno zaprto kot zunaj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400" dirty="0" smtClean="0"/>
              <a:t>Zunaj moramo omogočiti čimbolj neoviran prehod vlage</a:t>
            </a:r>
          </a:p>
          <a:p>
            <a:r>
              <a:rPr lang="sl-SI" sz="2400" dirty="0" smtClean="0"/>
              <a:t>oz. sušenje</a:t>
            </a:r>
          </a:p>
          <a:p>
            <a:pPr marL="457200" indent="-457200">
              <a:buFont typeface="+mj-lt"/>
              <a:buAutoNum type="arabicPeriod"/>
            </a:pPr>
            <a:endParaRPr lang="sl-SI" sz="2400" dirty="0" smtClean="0"/>
          </a:p>
        </p:txBody>
      </p:sp>
    </p:spTree>
    <p:extLst>
      <p:ext uri="{BB962C8B-B14F-4D97-AF65-F5344CB8AC3E}">
        <p14:creationId xmlns:p14="http://schemas.microsoft.com/office/powerpoint/2010/main" val="148179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Folije - kje kaj uporabiti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Znotraj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 smtClean="0"/>
              <a:t>Parne ovire</a:t>
            </a:r>
          </a:p>
          <a:p>
            <a:r>
              <a:rPr lang="sl-SI" dirty="0" err="1" smtClean="0"/>
              <a:t>Sd</a:t>
            </a:r>
            <a:r>
              <a:rPr lang="sl-SI" dirty="0" smtClean="0"/>
              <a:t> = 1 do 20 m</a:t>
            </a:r>
          </a:p>
          <a:p>
            <a:pPr lvl="1"/>
            <a:r>
              <a:rPr lang="sl-SI" dirty="0" smtClean="0"/>
              <a:t>PE, papir</a:t>
            </a:r>
          </a:p>
          <a:p>
            <a:pPr lvl="1"/>
            <a:endParaRPr lang="sl-SI" dirty="0"/>
          </a:p>
          <a:p>
            <a:pPr marL="457200" lvl="1" indent="0">
              <a:buNone/>
            </a:pPr>
            <a:endParaRPr lang="sl-SI" dirty="0" smtClean="0"/>
          </a:p>
          <a:p>
            <a:r>
              <a:rPr lang="sl-SI" dirty="0" smtClean="0"/>
              <a:t>Parne zapore</a:t>
            </a:r>
          </a:p>
          <a:p>
            <a:r>
              <a:rPr lang="sl-SI" dirty="0" err="1" smtClean="0"/>
              <a:t>Sd</a:t>
            </a:r>
            <a:r>
              <a:rPr lang="sl-SI" dirty="0" smtClean="0"/>
              <a:t> &gt; 20 m </a:t>
            </a:r>
          </a:p>
          <a:p>
            <a:pPr lvl="1"/>
            <a:r>
              <a:rPr lang="sl-SI" dirty="0" smtClean="0"/>
              <a:t>PE, ALU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l-SI" dirty="0" smtClean="0"/>
              <a:t>Zunaj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l-SI" dirty="0" err="1" smtClean="0"/>
              <a:t>Paropropusne</a:t>
            </a:r>
            <a:r>
              <a:rPr lang="sl-SI" dirty="0" smtClean="0"/>
              <a:t> folije</a:t>
            </a:r>
          </a:p>
          <a:p>
            <a:r>
              <a:rPr lang="sl-SI" dirty="0" err="1" smtClean="0"/>
              <a:t>Sd</a:t>
            </a:r>
            <a:r>
              <a:rPr lang="sl-SI" dirty="0" smtClean="0"/>
              <a:t> &lt; 0,1 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1EDD0-DE9E-4EEA-B95F-B72A999746AE}" type="datetime1">
              <a:rPr lang="en-US" smtClean="0"/>
              <a:t>3/12/2015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4883-B23B-48A5-9424-77E96BC66FE8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998" y="5059501"/>
            <a:ext cx="1823810" cy="12110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455" y="3319461"/>
            <a:ext cx="1573352" cy="15733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272" y="3622090"/>
            <a:ext cx="3596237" cy="229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34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Streha z bitumensko sekundarno kritino</a:t>
            </a:r>
            <a:endParaRPr lang="en-US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78"/>
          <a:stretch/>
        </p:blipFill>
        <p:spPr>
          <a:xfrm>
            <a:off x="533433" y="2830776"/>
            <a:ext cx="4953638" cy="270436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D56C-AF1C-4EE6-91F1-190AB0D89BF0}" type="datetime1">
              <a:rPr lang="en-US" smtClean="0"/>
              <a:t>3/12/2015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4883-B23B-48A5-9424-77E96BC66FE8}" type="slidenum">
              <a:rPr lang="en-US" smtClean="0"/>
              <a:t>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8650" y="186556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/>
              <a:t>Klima znotraj 20 °C, 50 % zračne vlažnosti</a:t>
            </a:r>
          </a:p>
          <a:p>
            <a:r>
              <a:rPr lang="sl-SI" dirty="0"/>
              <a:t>Klima notri -5 °C, 80 % zračne vlažnosti</a:t>
            </a:r>
            <a:endParaRPr lang="en-US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380" y="2013891"/>
            <a:ext cx="3391881" cy="24890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59115" y="6093847"/>
            <a:ext cx="2343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/>
              <a:t>http://</a:t>
            </a:r>
            <a:r>
              <a:rPr lang="sl-SI" sz="1600" dirty="0"/>
              <a:t>proclima.com</a:t>
            </a:r>
            <a:endParaRPr lang="en-US" sz="1600" dirty="0"/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955" y="4615829"/>
            <a:ext cx="2153471" cy="13651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82380" y="1690689"/>
            <a:ext cx="2467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Hibridna parna ovira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812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Lesena bruna</a:t>
            </a:r>
            <a:endParaRPr lang="en-US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74" y="2647951"/>
            <a:ext cx="6998297" cy="37084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D56C-AF1C-4EE6-91F1-190AB0D89BF0}" type="datetime1">
              <a:rPr lang="en-US" smtClean="0"/>
              <a:t>3/12/2015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4883-B23B-48A5-9424-77E96BC66FE8}" type="slidenum">
              <a:rPr lang="en-US" smtClean="0"/>
              <a:t>6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92480" y="1960880"/>
            <a:ext cx="4531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Klima znotraj 20 °C, 50 % zračne vlažnosti</a:t>
            </a:r>
          </a:p>
          <a:p>
            <a:r>
              <a:rPr lang="sl-SI" sz="2000" dirty="0" smtClean="0"/>
              <a:t>Klima notri -5 °C, 80 % zračne vlažnosti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99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 smtClean="0"/>
              <a:t>Količina vlage pri kondenzaciji</a:t>
            </a:r>
            <a:endParaRPr lang="en-US" sz="4000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8138" y="2737748"/>
            <a:ext cx="4246880" cy="3110772"/>
          </a:xfr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F02E-3D8D-4774-94D2-EC1BEB5A6C69}" type="datetime1">
              <a:rPr lang="en-US" smtClean="0"/>
              <a:t>3/12/2015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4883-B23B-48A5-9424-77E96BC66FE8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1998" y="1644969"/>
            <a:ext cx="636270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 smtClean="0"/>
              <a:t>Skozi parno oviro </a:t>
            </a:r>
            <a:r>
              <a:rPr lang="en-US" sz="2800" dirty="0" smtClean="0"/>
              <a:t>0,5 g/m2  x 24 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 smtClean="0"/>
              <a:t>Skozi režo </a:t>
            </a:r>
            <a:r>
              <a:rPr lang="en-US" sz="2800" b="1" dirty="0" smtClean="0"/>
              <a:t>800 g/m x 24 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1.600 x </a:t>
            </a:r>
            <a:r>
              <a:rPr lang="sl-SI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več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r>
              <a:rPr lang="sl-SI" sz="2400" b="1" dirty="0" smtClean="0"/>
              <a:t>Robni pogoji</a:t>
            </a:r>
            <a:r>
              <a:rPr lang="en-US" sz="2400" b="1" dirty="0" smtClean="0"/>
              <a:t>:</a:t>
            </a:r>
          </a:p>
          <a:p>
            <a:r>
              <a:rPr lang="sl-SI" sz="2400" dirty="0" smtClean="0"/>
              <a:t>Parna ovira </a:t>
            </a:r>
            <a:r>
              <a:rPr lang="en-US" sz="2400" dirty="0" err="1" smtClean="0"/>
              <a:t>sd</a:t>
            </a:r>
            <a:r>
              <a:rPr lang="en-US" sz="2400" dirty="0" smtClean="0"/>
              <a:t>-</a:t>
            </a:r>
            <a:r>
              <a:rPr lang="sl-SI" sz="2400" dirty="0" smtClean="0"/>
              <a:t>vrednost </a:t>
            </a:r>
            <a:r>
              <a:rPr lang="en-US" sz="2400" dirty="0" smtClean="0"/>
              <a:t>= 30 m</a:t>
            </a:r>
          </a:p>
          <a:p>
            <a:r>
              <a:rPr lang="sl-SI" sz="2400" dirty="0" smtClean="0"/>
              <a:t>Notranja temperatura </a:t>
            </a:r>
            <a:r>
              <a:rPr lang="en-US" sz="2400" dirty="0" smtClean="0"/>
              <a:t>= +20 °C</a:t>
            </a:r>
          </a:p>
          <a:p>
            <a:r>
              <a:rPr lang="sl-SI" sz="2400" dirty="0" smtClean="0"/>
              <a:t>Zunanja temperatura </a:t>
            </a:r>
            <a:r>
              <a:rPr lang="en-US" sz="2400" dirty="0" smtClean="0"/>
              <a:t>= -10 °C</a:t>
            </a:r>
          </a:p>
          <a:p>
            <a:r>
              <a:rPr lang="sl-SI" sz="2400" dirty="0" smtClean="0"/>
              <a:t>Tlačna razlika </a:t>
            </a:r>
            <a:r>
              <a:rPr lang="en-US" sz="2400" dirty="0" smtClean="0"/>
              <a:t>= 20 Pa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778138" y="6017797"/>
            <a:ext cx="2343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/>
              <a:t>http://</a:t>
            </a:r>
            <a:r>
              <a:rPr lang="sl-SI" sz="1600" dirty="0"/>
              <a:t>proclima.com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8862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88062" y="94302"/>
            <a:ext cx="8229600" cy="1143000"/>
          </a:xfrm>
        </p:spPr>
        <p:txBody>
          <a:bodyPr>
            <a:normAutofit/>
          </a:bodyPr>
          <a:lstStyle/>
          <a:p>
            <a:r>
              <a:rPr lang="sl-SI" sz="4000" dirty="0"/>
              <a:t>Uporaba parnih ovir in zapor </a:t>
            </a:r>
            <a:endParaRPr lang="sl-SI" sz="4000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6AA8-7001-4684-98E1-4FE8792988B7}" type="datetime1">
              <a:rPr lang="sl-SI" smtClean="0"/>
              <a:pPr/>
              <a:t>12.3.2015</a:t>
            </a:fld>
            <a:endParaRPr lang="en-GB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7F9C-55C3-416A-8968-1C5725AF02C4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62" y="1237302"/>
            <a:ext cx="4029917" cy="267658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107" y="1253889"/>
            <a:ext cx="4004943" cy="266000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61" y="3976216"/>
            <a:ext cx="4029917" cy="2380134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550" y="3976217"/>
            <a:ext cx="4008500" cy="238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72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471"/>
    </mc:Choice>
    <mc:Fallback>
      <p:transition spd="slow" advTm="3947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Lepilni trakovi tesnilne mase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D56C-AF1C-4EE6-91F1-190AB0D89BF0}" type="datetime1">
              <a:rPr lang="en-US" smtClean="0"/>
              <a:t>3/12/2015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4883-B23B-48A5-9424-77E96BC66FE8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52"/>
          <a:stretch/>
        </p:blipFill>
        <p:spPr>
          <a:xfrm>
            <a:off x="628651" y="1942632"/>
            <a:ext cx="4959612" cy="2041149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3983681"/>
            <a:ext cx="1484235" cy="2961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sz="1600" dirty="0" smtClean="0"/>
              <a:t>www.zimic.si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916" y="1942632"/>
            <a:ext cx="3067467" cy="2041259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336906"/>
            <a:ext cx="8231265" cy="1905271"/>
          </a:xfrm>
          <a:prstGeom prst="rect">
            <a:avLst/>
          </a:prstGeom>
        </p:spPr>
      </p:pic>
      <p:sp>
        <p:nvSpPr>
          <p:cNvPr id="11" name="Content Placeholder 7"/>
          <p:cNvSpPr txBox="1">
            <a:spLocks/>
          </p:cNvSpPr>
          <p:nvPr/>
        </p:nvSpPr>
        <p:spPr>
          <a:xfrm>
            <a:off x="5685916" y="3996192"/>
            <a:ext cx="1484235" cy="2961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 smtClean="0"/>
              <a:t>www.madizajn.si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170151" y="6129987"/>
            <a:ext cx="197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/>
              <a:t>http://</a:t>
            </a:r>
            <a:r>
              <a:rPr lang="sl-SI" sz="1600" dirty="0"/>
              <a:t>proclima.com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9487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8329</TotalTime>
  <Words>369</Words>
  <Application>Microsoft Office PowerPoint</Application>
  <PresentationFormat>On-screen Show (4:3)</PresentationFormat>
  <Paragraphs>117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Novi materiali v tradicionalni leseni gradnja DA ali NE</vt:lpstr>
      <vt:lpstr>Kaj so novi materiali</vt:lpstr>
      <vt:lpstr>Osnove paropropustnosti v objektih</vt:lpstr>
      <vt:lpstr>Folije - kje kaj uporabiti</vt:lpstr>
      <vt:lpstr>Streha z bitumensko sekundarno kritino</vt:lpstr>
      <vt:lpstr>Lesena bruna</vt:lpstr>
      <vt:lpstr>Količina vlage pri kondenzaciji</vt:lpstr>
      <vt:lpstr>Uporaba parnih ovir in zapor </vt:lpstr>
      <vt:lpstr>Lepilni trakovi tesnilne mase</vt:lpstr>
      <vt:lpstr>Vgradnja vlažnega lesa</vt:lpstr>
      <vt:lpstr>Uporaba PU pen</vt:lpstr>
      <vt:lpstr>Uporaba PU pen</vt:lpstr>
      <vt:lpstr>Izolacije naravne vs. mineralne</vt:lpstr>
      <vt:lpstr>Novejši primer gradnje</vt:lpstr>
      <vt:lpstr>Vlažnost vzorcev med izpostavitvijo glivam</vt:lpstr>
      <vt:lpstr>Fungicidne lastnosti  naravnih materialov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Fungicidal properties of ligno-cellulosic insulation and bio-building materials</dc:title>
  <dc:creator>LB</dc:creator>
  <cp:lastModifiedBy>LB</cp:lastModifiedBy>
  <cp:revision>87</cp:revision>
  <dcterms:created xsi:type="dcterms:W3CDTF">2015-02-25T11:00:07Z</dcterms:created>
  <dcterms:modified xsi:type="dcterms:W3CDTF">2015-03-12T15:39:57Z</dcterms:modified>
</cp:coreProperties>
</file>