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1384-4420-46AA-BDEA-41BC82F170B7}" type="datetimeFigureOut">
              <a:rPr lang="sl-SI" smtClean="0"/>
              <a:pPr/>
              <a:t>12.6.2014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A13B-6F18-4932-A32A-667CCCC788C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1384-4420-46AA-BDEA-41BC82F170B7}" type="datetimeFigureOut">
              <a:rPr lang="sl-SI" smtClean="0"/>
              <a:pPr/>
              <a:t>12.6.2014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A13B-6F18-4932-A32A-667CCCC788C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1384-4420-46AA-BDEA-41BC82F170B7}" type="datetimeFigureOut">
              <a:rPr lang="sl-SI" smtClean="0"/>
              <a:pPr/>
              <a:t>12.6.2014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A13B-6F18-4932-A32A-667CCCC788C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1384-4420-46AA-BDEA-41BC82F170B7}" type="datetimeFigureOut">
              <a:rPr lang="sl-SI" smtClean="0"/>
              <a:pPr/>
              <a:t>12.6.2014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A13B-6F18-4932-A32A-667CCCC788C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1384-4420-46AA-BDEA-41BC82F170B7}" type="datetimeFigureOut">
              <a:rPr lang="sl-SI" smtClean="0"/>
              <a:pPr/>
              <a:t>12.6.2014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A13B-6F18-4932-A32A-667CCCC788C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1384-4420-46AA-BDEA-41BC82F170B7}" type="datetimeFigureOut">
              <a:rPr lang="sl-SI" smtClean="0"/>
              <a:pPr/>
              <a:t>12.6.2014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A13B-6F18-4932-A32A-667CCCC788C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1384-4420-46AA-BDEA-41BC82F170B7}" type="datetimeFigureOut">
              <a:rPr lang="sl-SI" smtClean="0"/>
              <a:pPr/>
              <a:t>12.6.2014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A13B-6F18-4932-A32A-667CCCC788C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1384-4420-46AA-BDEA-41BC82F170B7}" type="datetimeFigureOut">
              <a:rPr lang="sl-SI" smtClean="0"/>
              <a:pPr/>
              <a:t>12.6.2014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A13B-6F18-4932-A32A-667CCCC788C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1384-4420-46AA-BDEA-41BC82F170B7}" type="datetimeFigureOut">
              <a:rPr lang="sl-SI" smtClean="0"/>
              <a:pPr/>
              <a:t>12.6.2014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A13B-6F18-4932-A32A-667CCCC788C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1384-4420-46AA-BDEA-41BC82F170B7}" type="datetimeFigureOut">
              <a:rPr lang="sl-SI" smtClean="0"/>
              <a:pPr/>
              <a:t>12.6.2014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A13B-6F18-4932-A32A-667CCCC788C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1384-4420-46AA-BDEA-41BC82F170B7}" type="datetimeFigureOut">
              <a:rPr lang="sl-SI" smtClean="0"/>
              <a:pPr/>
              <a:t>12.6.2014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A13B-6F18-4932-A32A-667CCCC788C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21384-4420-46AA-BDEA-41BC82F170B7}" type="datetimeFigureOut">
              <a:rPr lang="sl-SI" smtClean="0"/>
              <a:pPr/>
              <a:t>12.6.2014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3A13B-6F18-4932-A32A-667CCCC788CD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3600" dirty="0" err="1" smtClean="0"/>
              <a:t>Naravovarstvo</a:t>
            </a:r>
            <a:r>
              <a:rPr lang="sl-SI" sz="3600" dirty="0" smtClean="0"/>
              <a:t> in Velika planina</a:t>
            </a:r>
            <a:endParaRPr lang="sl-SI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Davor </a:t>
            </a:r>
            <a:r>
              <a:rPr lang="sl-SI" sz="2400" dirty="0" err="1" smtClean="0"/>
              <a:t>Krepfl</a:t>
            </a:r>
            <a:r>
              <a:rPr lang="sl-SI" sz="2400" dirty="0" smtClean="0"/>
              <a:t>,</a:t>
            </a:r>
          </a:p>
          <a:p>
            <a:r>
              <a:rPr lang="sl-SI" sz="2400" dirty="0" smtClean="0"/>
              <a:t>Homec, 12. junij 2014</a:t>
            </a:r>
            <a:endParaRPr lang="sl-SI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 smtClean="0"/>
              <a:t>Divji petelin</a:t>
            </a:r>
            <a:endParaRPr lang="sl-SI" sz="2800" dirty="0"/>
          </a:p>
        </p:txBody>
      </p:sp>
      <p:pic>
        <p:nvPicPr>
          <p:cNvPr id="4" name="Content Placeholder 3" descr="S.Rozman_Divji peteli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27984" y="1556792"/>
            <a:ext cx="4625992" cy="336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grada vsebine 4"/>
          <p:cNvSpPr>
            <a:spLocks noGrp="1"/>
          </p:cNvSpPr>
          <p:nvPr>
            <p:ph sz="half" idx="2"/>
          </p:nvPr>
        </p:nvSpPr>
        <p:spPr>
          <a:xfrm>
            <a:off x="467544" y="1772816"/>
            <a:ext cx="4038600" cy="48965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l-SI" sz="2000" dirty="0" smtClean="0"/>
              <a:t>Starejši gozdovi s presvetljenimi jasami </a:t>
            </a:r>
            <a:r>
              <a:rPr lang="sl-SI" sz="2000" dirty="0" smtClean="0"/>
              <a:t>in </a:t>
            </a:r>
            <a:r>
              <a:rPr lang="sl-SI" sz="2000" dirty="0" smtClean="0"/>
              <a:t>posekami ter </a:t>
            </a:r>
            <a:r>
              <a:rPr lang="sl-SI" sz="2000" dirty="0" err="1" smtClean="0"/>
              <a:t>plodonosnim</a:t>
            </a:r>
            <a:r>
              <a:rPr lang="sl-SI" sz="2000" dirty="0" smtClean="0"/>
              <a:t> podrastjem. </a:t>
            </a:r>
          </a:p>
          <a:p>
            <a:pPr>
              <a:buFont typeface="Wingdings" pitchFamily="2" charset="2"/>
              <a:buChar char="Ø"/>
            </a:pPr>
            <a:r>
              <a:rPr lang="sl-SI" sz="2000" dirty="0" smtClean="0"/>
              <a:t>Mir </a:t>
            </a:r>
            <a:r>
              <a:rPr lang="sl-SI" sz="2000" dirty="0" smtClean="0"/>
              <a:t>na rastiščih in prezimovališčih.</a:t>
            </a:r>
          </a:p>
          <a:p>
            <a:pPr>
              <a:buNone/>
            </a:pPr>
            <a:endParaRPr lang="sl-SI" sz="2400" dirty="0" smtClean="0"/>
          </a:p>
          <a:p>
            <a:pPr>
              <a:buNone/>
            </a:pPr>
            <a:r>
              <a:rPr lang="sl-SI" sz="2400" dirty="0" smtClean="0"/>
              <a:t>Grožnje:</a:t>
            </a:r>
          </a:p>
          <a:p>
            <a:pPr>
              <a:buFont typeface="Wingdings" pitchFamily="2" charset="2"/>
              <a:buChar char="Ø"/>
            </a:pPr>
            <a:r>
              <a:rPr lang="sl-SI" sz="2000" dirty="0" smtClean="0"/>
              <a:t>Nemir na rastiščih in </a:t>
            </a:r>
            <a:r>
              <a:rPr lang="sl-SI" sz="2000" dirty="0" err="1" smtClean="0"/>
              <a:t>zimovališčih</a:t>
            </a:r>
            <a:r>
              <a:rPr lang="sl-SI" sz="20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sl-SI" sz="2000" dirty="0" smtClean="0"/>
              <a:t>Gradnja gozdnih cest in </a:t>
            </a:r>
            <a:r>
              <a:rPr lang="sl-SI" sz="2000" dirty="0" smtClean="0"/>
              <a:t>vlak.</a:t>
            </a:r>
            <a:endParaRPr lang="sl-SI" sz="2000" dirty="0" smtClean="0"/>
          </a:p>
          <a:p>
            <a:pPr>
              <a:buNone/>
            </a:pPr>
            <a:endParaRPr lang="sl-SI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 smtClean="0"/>
              <a:t>Ruševec </a:t>
            </a:r>
            <a:endParaRPr lang="sl-SI" sz="3200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67544" y="1844824"/>
            <a:ext cx="4038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sl-SI" sz="2000" dirty="0" smtClean="0"/>
              <a:t>Vezan na ruševje;</a:t>
            </a:r>
          </a:p>
          <a:p>
            <a:pPr>
              <a:buFont typeface="Wingdings" pitchFamily="2" charset="2"/>
              <a:buChar char="Ø"/>
            </a:pPr>
            <a:r>
              <a:rPr lang="sl-SI" sz="2000" dirty="0" smtClean="0"/>
              <a:t>Potrebuje tudi odprte površine – travišča;</a:t>
            </a:r>
          </a:p>
          <a:p>
            <a:endParaRPr lang="sl-SI" dirty="0" smtClean="0"/>
          </a:p>
          <a:p>
            <a:pPr>
              <a:buNone/>
            </a:pPr>
            <a:r>
              <a:rPr lang="sl-SI" sz="2400" dirty="0" smtClean="0"/>
              <a:t>Grožnje:</a:t>
            </a:r>
          </a:p>
          <a:p>
            <a:pPr>
              <a:buFont typeface="Wingdings" pitchFamily="2" charset="2"/>
              <a:buChar char="Ø"/>
            </a:pPr>
            <a:r>
              <a:rPr lang="sl-SI" sz="2000" dirty="0" smtClean="0"/>
              <a:t>Zgodnja paša na planinah;</a:t>
            </a:r>
          </a:p>
          <a:p>
            <a:pPr>
              <a:buFont typeface="Wingdings" pitchFamily="2" charset="2"/>
              <a:buChar char="Ø"/>
            </a:pPr>
            <a:r>
              <a:rPr lang="sl-SI" sz="2000" dirty="0" smtClean="0"/>
              <a:t>Pohodništvo – nemir na rastiščih v času parjenja.</a:t>
            </a:r>
            <a:endParaRPr lang="sl-SI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132856"/>
            <a:ext cx="4531901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/>
          </a:bodyPr>
          <a:lstStyle/>
          <a:p>
            <a:r>
              <a:rPr lang="sl-SI" sz="3200" dirty="0" smtClean="0"/>
              <a:t>Alpski pupek</a:t>
            </a:r>
            <a:endParaRPr lang="sl-SI" sz="3200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67544" y="1772816"/>
            <a:ext cx="4038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sl-SI" sz="2000" dirty="0" smtClean="0"/>
              <a:t>Redno prisoten v </a:t>
            </a:r>
            <a:r>
              <a:rPr lang="sl-SI" sz="2000" dirty="0" err="1" smtClean="0"/>
              <a:t>kalih</a:t>
            </a:r>
            <a:r>
              <a:rPr lang="sl-SI" sz="2000" dirty="0" smtClean="0"/>
              <a:t> na planinah in drugih vodnih kotanjah, kjer se razmnožuje;</a:t>
            </a:r>
          </a:p>
          <a:p>
            <a:pPr>
              <a:buFont typeface="Wingdings" pitchFamily="2" charset="2"/>
              <a:buChar char="Ø"/>
            </a:pPr>
            <a:r>
              <a:rPr lang="sl-SI" sz="2000" dirty="0" smtClean="0"/>
              <a:t>Prezimuje v gozdovih tudi 2 km stran od vodnih kotanj.</a:t>
            </a:r>
          </a:p>
          <a:p>
            <a:endParaRPr lang="sl-SI" dirty="0" smtClean="0"/>
          </a:p>
          <a:p>
            <a:pPr>
              <a:buNone/>
            </a:pPr>
            <a:r>
              <a:rPr lang="sl-SI" sz="2400" dirty="0" smtClean="0"/>
              <a:t>Grožnje:</a:t>
            </a:r>
          </a:p>
          <a:p>
            <a:pPr>
              <a:buFont typeface="Wingdings" pitchFamily="2" charset="2"/>
              <a:buChar char="Ø"/>
            </a:pPr>
            <a:r>
              <a:rPr lang="sl-SI" sz="2000" dirty="0" smtClean="0"/>
              <a:t>Opuščanje </a:t>
            </a:r>
            <a:r>
              <a:rPr lang="sl-SI" sz="2000" dirty="0" err="1" smtClean="0"/>
              <a:t>kalov</a:t>
            </a:r>
            <a:r>
              <a:rPr lang="sl-SI" sz="2000" dirty="0" smtClean="0"/>
              <a:t> kot virov pitne vode za živino;</a:t>
            </a:r>
          </a:p>
          <a:p>
            <a:pPr>
              <a:buFont typeface="Wingdings" pitchFamily="2" charset="2"/>
              <a:buChar char="Ø"/>
            </a:pPr>
            <a:r>
              <a:rPr lang="sl-SI" sz="2000" dirty="0" smtClean="0"/>
              <a:t>Zasipavanje vodnih kotanj in </a:t>
            </a:r>
            <a:r>
              <a:rPr lang="sl-SI" sz="2000" dirty="0" err="1" smtClean="0"/>
              <a:t>kalov</a:t>
            </a:r>
            <a:r>
              <a:rPr lang="sl-SI" sz="2000" dirty="0" smtClean="0"/>
              <a:t>.</a:t>
            </a:r>
            <a:endParaRPr lang="sl-SI" sz="2000" dirty="0"/>
          </a:p>
        </p:txBody>
      </p:sp>
      <p:pic>
        <p:nvPicPr>
          <p:cNvPr id="2050" name="Picture 2" descr="\\DAIR-KR\Odlagališče_KR\Davor\pupki\Slika 0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412776"/>
            <a:ext cx="4139952" cy="2692400"/>
          </a:xfrm>
          <a:prstGeom prst="rect">
            <a:avLst/>
          </a:prstGeom>
          <a:noFill/>
        </p:spPr>
      </p:pic>
      <p:pic>
        <p:nvPicPr>
          <p:cNvPr id="2051" name="Picture 3" descr="\\DAIR-KR\Odlagališče_KR\Davor\pupki\Slika 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9" y="3933055"/>
            <a:ext cx="4139952" cy="2759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r>
              <a:rPr lang="sl-SI" sz="3200" dirty="0" smtClean="0"/>
              <a:t>Alpsko cvetje - Clusijev svišč (encijan)</a:t>
            </a:r>
            <a:endParaRPr lang="sl-SI" sz="3200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67544" y="1844824"/>
            <a:ext cx="4038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l-SI" sz="2000" dirty="0" smtClean="0"/>
              <a:t>Encijan </a:t>
            </a:r>
            <a:r>
              <a:rPr lang="sl-SI" sz="2000" dirty="0" smtClean="0"/>
              <a:t>je udomačeno ime za najbolj znanega iz družine sviščev; </a:t>
            </a:r>
            <a:endParaRPr lang="sl-SI" sz="2000" dirty="0" smtClean="0"/>
          </a:p>
          <a:p>
            <a:pPr>
              <a:buFont typeface="Wingdings" pitchFamily="2" charset="2"/>
              <a:buChar char="Ø"/>
            </a:pPr>
            <a:r>
              <a:rPr lang="sl-SI" sz="2000" dirty="0" smtClean="0"/>
              <a:t>Raste na alpinskih in </a:t>
            </a:r>
            <a:r>
              <a:rPr lang="sl-SI" sz="2000" dirty="0" err="1" smtClean="0"/>
              <a:t>subalpinskih</a:t>
            </a:r>
            <a:r>
              <a:rPr lang="sl-SI" sz="2000" dirty="0" smtClean="0"/>
              <a:t> traviščih;</a:t>
            </a:r>
          </a:p>
          <a:p>
            <a:pPr>
              <a:buFont typeface="Wingdings" pitchFamily="2" charset="2"/>
              <a:buChar char="Ø"/>
            </a:pPr>
            <a:endParaRPr lang="sl-SI" sz="2000" dirty="0" smtClean="0"/>
          </a:p>
          <a:p>
            <a:pPr>
              <a:buNone/>
            </a:pPr>
            <a:r>
              <a:rPr lang="sl-SI" sz="2400" dirty="0" smtClean="0"/>
              <a:t>Grožnje:</a:t>
            </a:r>
          </a:p>
          <a:p>
            <a:pPr>
              <a:buFont typeface="Wingdings" pitchFamily="2" charset="2"/>
              <a:buChar char="Ø"/>
            </a:pPr>
            <a:r>
              <a:rPr lang="sl-SI" sz="2000" dirty="0" smtClean="0"/>
              <a:t>Preobremenjenost gorskih travnikov s pašo – teptanje tal;</a:t>
            </a:r>
          </a:p>
          <a:p>
            <a:pPr>
              <a:buFont typeface="Wingdings" pitchFamily="2" charset="2"/>
              <a:buChar char="Ø"/>
            </a:pPr>
            <a:r>
              <a:rPr lang="sl-SI" sz="2000" dirty="0" smtClean="0"/>
              <a:t>Prevelik vnos hranil v tla.</a:t>
            </a:r>
          </a:p>
        </p:txBody>
      </p:sp>
      <p:pic>
        <p:nvPicPr>
          <p:cNvPr id="3074" name="Picture 2" descr="C:\Users\darimaspu\Desktop\Karte velika planina\encijan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772816"/>
            <a:ext cx="3394472" cy="4525963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140968"/>
            <a:ext cx="4524283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 descr="C:\Users\darimaspu\Desktop\Karte velika planina\Nigritella-lithopolitanica-09-06-2005-Peca-02-Foto-MŠ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700808"/>
            <a:ext cx="3264363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 smtClean="0"/>
              <a:t>Ruševje </a:t>
            </a:r>
            <a:endParaRPr lang="sl-SI" sz="3200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sl-SI" sz="2400" dirty="0" smtClean="0"/>
              <a:t>Grožnje:</a:t>
            </a:r>
          </a:p>
          <a:p>
            <a:pPr>
              <a:buFont typeface="Wingdings" pitchFamily="2" charset="2"/>
              <a:buChar char="Ø"/>
            </a:pPr>
            <a:r>
              <a:rPr lang="sl-SI" sz="2000" dirty="0" smtClean="0"/>
              <a:t>Krčitve zaradi širjenja pašnih površin;</a:t>
            </a:r>
          </a:p>
          <a:p>
            <a:pPr>
              <a:buFont typeface="Wingdings" pitchFamily="2" charset="2"/>
              <a:buChar char="Ø"/>
            </a:pPr>
            <a:r>
              <a:rPr lang="sl-SI" sz="2000" dirty="0" smtClean="0"/>
              <a:t>Gradnja gozdnih cest in dostopnih poti na planine.</a:t>
            </a:r>
            <a:endParaRPr lang="sl-SI" sz="2000" dirty="0"/>
          </a:p>
        </p:txBody>
      </p:sp>
      <p:pic>
        <p:nvPicPr>
          <p:cNvPr id="4098" name="Picture 2" descr="C:\Users\darimaspu\Desktop\Karte velika planina\struska_8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6329" y="1844824"/>
            <a:ext cx="4708333" cy="3534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99992" y="0"/>
            <a:ext cx="4197152" cy="1143000"/>
          </a:xfrm>
        </p:spPr>
        <p:txBody>
          <a:bodyPr>
            <a:normAutofit/>
          </a:bodyPr>
          <a:lstStyle/>
          <a:p>
            <a:r>
              <a:rPr lang="sl-SI" sz="3200" dirty="0" smtClean="0"/>
              <a:t>Naravovarstveni statusi na Veliki planini</a:t>
            </a:r>
            <a:endParaRPr lang="sl-SI" sz="3200" dirty="0"/>
          </a:p>
        </p:txBody>
      </p:sp>
      <p:pic>
        <p:nvPicPr>
          <p:cNvPr id="5122" name="Picture 2" descr="C:\Users\darimaspu\Desktop\Karte velika planina\statusi na V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396536" cy="6914316"/>
          </a:xfrm>
          <a:prstGeom prst="rect">
            <a:avLst/>
          </a:prstGeom>
          <a:noFill/>
        </p:spPr>
      </p:pic>
      <p:sp>
        <p:nvSpPr>
          <p:cNvPr id="7" name="PoljeZBesedilom 6"/>
          <p:cNvSpPr txBox="1"/>
          <p:nvPr/>
        </p:nvSpPr>
        <p:spPr>
          <a:xfrm>
            <a:off x="1475656" y="5949280"/>
            <a:ext cx="2664296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/>
              <a:t>Hvala za pozornost</a:t>
            </a:r>
            <a:endParaRPr lang="sl-SI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r>
              <a:rPr lang="sl-SI" sz="3200" dirty="0" smtClean="0"/>
              <a:t>Varovanje narave v Sloveniji</a:t>
            </a:r>
            <a:endParaRPr lang="sl-SI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sl-SI" sz="2000" dirty="0" smtClean="0"/>
              <a:t>Zakon o ohranjanju narave (</a:t>
            </a:r>
            <a:r>
              <a:rPr lang="sl-SI" sz="2000" i="1" dirty="0" smtClean="0"/>
              <a:t>Uradni list RS, št. 96/04); </a:t>
            </a:r>
          </a:p>
          <a:p>
            <a:pPr marL="514350" indent="-514350">
              <a:buNone/>
            </a:pPr>
            <a:r>
              <a:rPr lang="sl-SI" sz="2000" i="1" dirty="0" smtClean="0"/>
              <a:t>         “opredeljuje načine varovanja narave pred človeškimi posegi</a:t>
            </a:r>
            <a:r>
              <a:rPr lang="sl-SI" sz="2000" i="1" dirty="0" smtClean="0"/>
              <a:t>”.</a:t>
            </a:r>
            <a:endParaRPr lang="sl-SI" sz="2000" i="1" dirty="0" smtClean="0"/>
          </a:p>
          <a:p>
            <a:pPr marL="514350" indent="-514350">
              <a:buFont typeface="Wingdings" pitchFamily="2" charset="2"/>
              <a:buChar char="Ø"/>
            </a:pPr>
            <a:endParaRPr lang="sl-SI" sz="2000" dirty="0" smtClean="0"/>
          </a:p>
          <a:p>
            <a:pPr marL="514350" indent="-514350">
              <a:buFont typeface="Wingdings" pitchFamily="2" charset="2"/>
              <a:buChar char="Ø"/>
            </a:pPr>
            <a:r>
              <a:rPr lang="sl-SI" sz="2000" i="1" u="sng" dirty="0" smtClean="0"/>
              <a:t>Naravovarstveni statusi</a:t>
            </a:r>
          </a:p>
          <a:p>
            <a:pPr marL="514350" indent="-514350">
              <a:buFont typeface="Wingdings" pitchFamily="2" charset="2"/>
              <a:buChar char="Ø"/>
            </a:pPr>
            <a:endParaRPr lang="sl-SI" sz="2000" dirty="0" smtClean="0"/>
          </a:p>
          <a:p>
            <a:pPr marL="514350" indent="-514350">
              <a:buFont typeface="Wingdings" pitchFamily="2" charset="2"/>
              <a:buChar char="Ø"/>
            </a:pPr>
            <a:r>
              <a:rPr lang="sl-SI" sz="2000" dirty="0" smtClean="0"/>
              <a:t>Zavarovana </a:t>
            </a:r>
            <a:r>
              <a:rPr lang="sl-SI" sz="2000" dirty="0" smtClean="0"/>
              <a:t>območja narave -  </a:t>
            </a:r>
            <a:r>
              <a:rPr lang="sl-SI" sz="2000" dirty="0" smtClean="0"/>
              <a:t>režim.</a:t>
            </a:r>
            <a:endParaRPr lang="sl-SI" sz="2000" dirty="0" smtClean="0"/>
          </a:p>
          <a:p>
            <a:pPr marL="514350" indent="-514350">
              <a:buAutoNum type="arabicPeriod"/>
            </a:pPr>
            <a:endParaRPr lang="sl-SI" sz="2000" dirty="0" smtClean="0"/>
          </a:p>
          <a:p>
            <a:pPr marL="514350" indent="-514350">
              <a:buFont typeface="Wingdings" pitchFamily="2" charset="2"/>
              <a:buChar char="Ø"/>
            </a:pPr>
            <a:r>
              <a:rPr lang="sl-SI" sz="2000" dirty="0" smtClean="0"/>
              <a:t>Ostale oblike varovanja   -   usmeritve</a:t>
            </a:r>
          </a:p>
          <a:p>
            <a:pPr marL="514350" indent="-514350">
              <a:buFontTx/>
              <a:buChar char="-"/>
            </a:pPr>
            <a:r>
              <a:rPr lang="sl-SI" sz="2000" dirty="0" smtClean="0"/>
              <a:t>Naravne vrednote</a:t>
            </a:r>
          </a:p>
          <a:p>
            <a:pPr marL="514350" indent="-514350">
              <a:buFontTx/>
              <a:buChar char="-"/>
            </a:pPr>
            <a:r>
              <a:rPr lang="sl-SI" sz="2000" dirty="0" smtClean="0"/>
              <a:t>Natura </a:t>
            </a:r>
            <a:r>
              <a:rPr lang="sl-SI" sz="2000" dirty="0" smtClean="0"/>
              <a:t>2000 in ekološko pomembna območja</a:t>
            </a:r>
            <a:endParaRPr lang="sl-SI" sz="2000" dirty="0" smtClean="0"/>
          </a:p>
          <a:p>
            <a:pPr marL="514350" indent="-514350">
              <a:buFontTx/>
              <a:buChar char="-"/>
            </a:pPr>
            <a:r>
              <a:rPr lang="sl-SI" sz="2000" dirty="0" smtClean="0"/>
              <a:t>Zavarovane </a:t>
            </a:r>
            <a:r>
              <a:rPr lang="sl-SI" sz="2000" dirty="0" smtClean="0"/>
              <a:t>živalske in rastlinske vrste ter prednostni habitatni tipi</a:t>
            </a:r>
            <a:endParaRPr lang="sl-SI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/>
          </a:bodyPr>
          <a:lstStyle/>
          <a:p>
            <a:r>
              <a:rPr lang="sl-SI" sz="3200" dirty="0" smtClean="0"/>
              <a:t>Zavarovana območja</a:t>
            </a:r>
            <a:endParaRPr lang="sl-SI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sl-SI" sz="2400" dirty="0" smtClean="0"/>
              <a:t>Narodni park, regijski park, krajinski park:</a:t>
            </a:r>
          </a:p>
          <a:p>
            <a:pPr>
              <a:buNone/>
            </a:pPr>
            <a:r>
              <a:rPr lang="sl-SI" dirty="0" smtClean="0"/>
              <a:t>    </a:t>
            </a:r>
            <a:r>
              <a:rPr lang="sl-SI" sz="2000" i="1" dirty="0" smtClean="0"/>
              <a:t>primeri: Triglavski narodni park, regijski park Škocjanske jame, krajinski park Ljubljansko barje</a:t>
            </a:r>
          </a:p>
          <a:p>
            <a:pPr>
              <a:buNone/>
            </a:pPr>
            <a:r>
              <a:rPr lang="sl-SI" sz="2000" i="1" dirty="0" smtClean="0"/>
              <a:t>      Pred leti je bil na javni razgrnitvi tudi regijski park Kamniško-Savinjske Alpe.</a:t>
            </a:r>
          </a:p>
          <a:p>
            <a:pPr>
              <a:buFont typeface="Wingdings" pitchFamily="2" charset="2"/>
              <a:buChar char="Ø"/>
            </a:pPr>
            <a:endParaRPr lang="sl-SI" dirty="0" smtClean="0"/>
          </a:p>
          <a:p>
            <a:pPr>
              <a:buFont typeface="Wingdings" pitchFamily="2" charset="2"/>
              <a:buChar char="Ø"/>
            </a:pPr>
            <a:r>
              <a:rPr lang="sl-SI" sz="2400" dirty="0" smtClean="0"/>
              <a:t>Naravni spomeniki (manjša območja):</a:t>
            </a:r>
          </a:p>
          <a:p>
            <a:pPr>
              <a:buNone/>
            </a:pPr>
            <a:r>
              <a:rPr lang="sl-SI" dirty="0" smtClean="0"/>
              <a:t>    </a:t>
            </a:r>
            <a:r>
              <a:rPr lang="sl-SI" sz="2000" i="1" dirty="0" smtClean="0"/>
              <a:t>primeri: Dolžanova soteska, Barje Ledina, Zelenci</a:t>
            </a:r>
          </a:p>
          <a:p>
            <a:pPr>
              <a:buNone/>
            </a:pPr>
            <a:endParaRPr lang="sl-SI" sz="2000" dirty="0" smtClean="0"/>
          </a:p>
          <a:p>
            <a:pPr>
              <a:buNone/>
            </a:pPr>
            <a:r>
              <a:rPr lang="sl-SI" sz="2000" u="sng" dirty="0" smtClean="0"/>
              <a:t>Vsa območja so zavarovana s samostojnimi pravnimi akti – režim.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>
            <a:normAutofit/>
          </a:bodyPr>
          <a:lstStyle/>
          <a:p>
            <a:r>
              <a:rPr lang="sl-SI" sz="3200" dirty="0" smtClean="0"/>
              <a:t>Naravne vrednote</a:t>
            </a:r>
            <a:endParaRPr lang="sl-SI" sz="3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sl-SI" sz="2000" dirty="0" smtClean="0"/>
              <a:t>Bolj poznane pod pojmom “naravna dediščina”;</a:t>
            </a:r>
          </a:p>
          <a:p>
            <a:pPr>
              <a:buFont typeface="Wingdings" pitchFamily="2" charset="2"/>
              <a:buChar char="Ø"/>
            </a:pPr>
            <a:r>
              <a:rPr lang="sl-SI" sz="2000" dirty="0" smtClean="0"/>
              <a:t>“izstopajoča območja ohranjene narave” v Sloveniji;</a:t>
            </a:r>
          </a:p>
          <a:p>
            <a:pPr>
              <a:buFont typeface="Wingdings" pitchFamily="2" charset="2"/>
              <a:buChar char="Ø"/>
            </a:pPr>
            <a:r>
              <a:rPr lang="sl-SI" sz="2000" b="1" i="1" dirty="0" smtClean="0"/>
              <a:t>Pravilnik o določitvi in varstvu naravnih vrednot </a:t>
            </a:r>
            <a:r>
              <a:rPr lang="sl-SI" sz="2000" i="1" dirty="0" smtClean="0"/>
              <a:t>(Uradni list </a:t>
            </a:r>
            <a:r>
              <a:rPr lang="sl-SI" sz="2000" i="1" dirty="0" smtClean="0"/>
              <a:t>RS, št. </a:t>
            </a:r>
            <a:r>
              <a:rPr lang="sl-SI" sz="2000" i="1" dirty="0" smtClean="0"/>
              <a:t>111/04, 70/06, 58/09, 93/10);</a:t>
            </a:r>
          </a:p>
          <a:p>
            <a:pPr>
              <a:buFont typeface="Wingdings" pitchFamily="2" charset="2"/>
              <a:buChar char="Ø"/>
            </a:pPr>
            <a:endParaRPr lang="sl-SI" sz="2000" i="1" dirty="0" smtClean="0"/>
          </a:p>
          <a:p>
            <a:pPr>
              <a:buFont typeface="Wingdings" pitchFamily="2" charset="2"/>
              <a:buChar char="Ø"/>
            </a:pPr>
            <a:r>
              <a:rPr lang="sl-SI" sz="2000" i="1" dirty="0" smtClean="0"/>
              <a:t>Način varovanja USMERITVE, </a:t>
            </a:r>
          </a:p>
          <a:p>
            <a:pPr>
              <a:buFont typeface="Wingdings" pitchFamily="2" charset="2"/>
              <a:buChar char="Ø"/>
            </a:pPr>
            <a:r>
              <a:rPr lang="sl-SI" sz="2000" i="1" dirty="0" smtClean="0"/>
              <a:t>Prepoved: naravne vrednote se ne sme uničiti ali z njo ravnati tako, da se bistveno spremenijo njene lastnosti;</a:t>
            </a:r>
          </a:p>
          <a:p>
            <a:pPr>
              <a:buFont typeface="Wingdings" pitchFamily="2" charset="2"/>
              <a:buChar char="Ø"/>
            </a:pPr>
            <a:r>
              <a:rPr lang="sl-SI" sz="2000" i="1" dirty="0" smtClean="0"/>
              <a:t>Pred posegi </a:t>
            </a:r>
            <a:r>
              <a:rPr lang="sl-SI" sz="2000" i="1" dirty="0" smtClean="0"/>
              <a:t>na območju naravne vrednote je </a:t>
            </a:r>
            <a:r>
              <a:rPr lang="sl-SI" sz="2000" i="1" dirty="0" smtClean="0"/>
              <a:t>potrebno pridobiti naravovarstveno </a:t>
            </a:r>
            <a:r>
              <a:rPr lang="sl-SI" sz="2000" i="1" dirty="0" smtClean="0"/>
              <a:t>pogoje in soglasje</a:t>
            </a:r>
            <a:r>
              <a:rPr lang="sl-SI" sz="2000" i="1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sl-SI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/>
          </a:bodyPr>
          <a:lstStyle/>
          <a:p>
            <a:r>
              <a:rPr lang="sl-SI" sz="3200" dirty="0" smtClean="0"/>
              <a:t>Natura 2000</a:t>
            </a:r>
            <a:endParaRPr lang="sl-SI" sz="3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sl-SI" sz="2000" dirty="0" smtClean="0"/>
              <a:t>Evropska mreža ekološko pomembnih območij;</a:t>
            </a:r>
          </a:p>
          <a:p>
            <a:pPr>
              <a:buFont typeface="Wingdings" pitchFamily="2" charset="2"/>
              <a:buChar char="Ø"/>
            </a:pPr>
            <a:endParaRPr lang="sl-SI" sz="2000" dirty="0" smtClean="0"/>
          </a:p>
          <a:p>
            <a:pPr>
              <a:buFont typeface="Wingdings" pitchFamily="2" charset="2"/>
              <a:buChar char="Ø"/>
            </a:pPr>
            <a:r>
              <a:rPr lang="sl-SI" sz="2000" dirty="0" smtClean="0"/>
              <a:t>Osnova: Direktiva o pticah, Direktiva o habitatih;</a:t>
            </a:r>
          </a:p>
          <a:p>
            <a:pPr>
              <a:buFont typeface="Wingdings" pitchFamily="2" charset="2"/>
              <a:buChar char="Ø"/>
            </a:pPr>
            <a:endParaRPr lang="sl-SI" sz="2000" dirty="0" smtClean="0"/>
          </a:p>
          <a:p>
            <a:pPr>
              <a:buFont typeface="Wingdings" pitchFamily="2" charset="2"/>
              <a:buChar char="Ø"/>
            </a:pPr>
            <a:r>
              <a:rPr lang="sl-SI" sz="2000" dirty="0" smtClean="0"/>
              <a:t>Cilj: zagotavljanje ugodnega stanja živalskih in rastlinskih vrst, ter njihovih življenjskih okolij.</a:t>
            </a:r>
          </a:p>
          <a:p>
            <a:pPr>
              <a:buFont typeface="Wingdings" pitchFamily="2" charset="2"/>
              <a:buChar char="Ø"/>
            </a:pPr>
            <a:endParaRPr lang="sl-SI" dirty="0" smtClean="0"/>
          </a:p>
          <a:p>
            <a:pPr>
              <a:buFont typeface="Wingdings" pitchFamily="2" charset="2"/>
              <a:buChar char="Ø"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l-SI" sz="2000" dirty="0" smtClean="0"/>
              <a:t>Direktiva o pticah na </a:t>
            </a:r>
            <a:r>
              <a:rPr lang="sl-SI" sz="2000" b="1" dirty="0" smtClean="0"/>
              <a:t>31</a:t>
            </a:r>
            <a:r>
              <a:rPr lang="sl-SI" sz="2000" dirty="0" smtClean="0"/>
              <a:t> območjih varuje </a:t>
            </a:r>
            <a:r>
              <a:rPr lang="sl-SI" sz="2000" b="1" dirty="0" smtClean="0"/>
              <a:t>122</a:t>
            </a:r>
            <a:r>
              <a:rPr lang="sl-SI" sz="2000" dirty="0" smtClean="0"/>
              <a:t> vrst ptic na </a:t>
            </a:r>
            <a:r>
              <a:rPr lang="sl-SI" sz="2000" b="1" dirty="0" smtClean="0"/>
              <a:t>24,6%</a:t>
            </a:r>
            <a:r>
              <a:rPr lang="sl-SI" sz="2000" dirty="0" smtClean="0"/>
              <a:t> površine Slovenije;</a:t>
            </a:r>
          </a:p>
          <a:p>
            <a:endParaRPr lang="sl-SI" sz="2000" dirty="0" smtClean="0"/>
          </a:p>
          <a:p>
            <a:pPr>
              <a:buFont typeface="Wingdings" pitchFamily="2" charset="2"/>
              <a:buChar char="Ø"/>
            </a:pPr>
            <a:r>
              <a:rPr lang="sl-SI" sz="2000" dirty="0" smtClean="0"/>
              <a:t>Direktiva o habitatih na </a:t>
            </a:r>
            <a:r>
              <a:rPr lang="sl-SI" sz="2000" b="1" dirty="0" smtClean="0"/>
              <a:t>323</a:t>
            </a:r>
            <a:r>
              <a:rPr lang="sl-SI" sz="2000" dirty="0" smtClean="0"/>
              <a:t> območjih varuje </a:t>
            </a:r>
            <a:r>
              <a:rPr lang="sl-SI" sz="2000" b="1" dirty="0" smtClean="0"/>
              <a:t>114 </a:t>
            </a:r>
            <a:r>
              <a:rPr lang="sl-SI" sz="2000" dirty="0" smtClean="0"/>
              <a:t>živalskih in rastlinskih vrst ter </a:t>
            </a:r>
            <a:r>
              <a:rPr lang="sl-SI" sz="2000" b="1" dirty="0" smtClean="0"/>
              <a:t>60</a:t>
            </a:r>
            <a:r>
              <a:rPr lang="sl-SI" sz="2000" dirty="0" smtClean="0"/>
              <a:t> habitatnih tipov na </a:t>
            </a:r>
            <a:r>
              <a:rPr lang="sl-SI" sz="2000" b="1" dirty="0" smtClean="0"/>
              <a:t>32,1%</a:t>
            </a:r>
            <a:r>
              <a:rPr lang="sl-SI" sz="2000" dirty="0" smtClean="0"/>
              <a:t> površine Slovenije.</a:t>
            </a:r>
            <a:endParaRPr lang="sl-SI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atura2000.gov.si/fileadmin/user_upload/zakonodaja/2013_04_18_PrilogaUredbe2_SPA_april2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49" y="0"/>
            <a:ext cx="9125851" cy="6741368"/>
          </a:xfrm>
          <a:prstGeom prst="rect">
            <a:avLst/>
          </a:prstGeom>
          <a:noFill/>
        </p:spPr>
      </p:pic>
      <p:pic>
        <p:nvPicPr>
          <p:cNvPr id="1028" name="Picture 4" descr="http://www.natura2000.gov.si/fileadmin/user_upload/zakonodaja/2013_04_18_PrilogaUredbe2_SCI_april2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632"/>
            <a:ext cx="9261028" cy="6548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rimaspu\Desktop\Karte velika planina\natu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8138" y="-466725"/>
            <a:ext cx="9820276" cy="7793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sl-SI" sz="3200" dirty="0" smtClean="0"/>
              <a:t>Zavarovane </a:t>
            </a:r>
            <a:r>
              <a:rPr lang="sl-SI" sz="3200" dirty="0" smtClean="0"/>
              <a:t>vrste in habitatni tipi</a:t>
            </a:r>
            <a:endParaRPr lang="sl-SI" sz="3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sl-SI" sz="2400" b="1" dirty="0" smtClean="0"/>
              <a:t>Uredba o zavarovanju prostoživečih rastlinskih in živalskih vrst </a:t>
            </a:r>
            <a:r>
              <a:rPr lang="sl-SI" sz="2400" dirty="0" smtClean="0"/>
              <a:t>(</a:t>
            </a:r>
            <a:r>
              <a:rPr lang="sl-SI" sz="2400" i="1" dirty="0" smtClean="0"/>
              <a:t>Uradni list RS, št. </a:t>
            </a:r>
            <a:r>
              <a:rPr lang="sl-SI" sz="2400" i="1" dirty="0" smtClean="0"/>
              <a:t>46/04) ter </a:t>
            </a:r>
            <a:r>
              <a:rPr lang="sl-SI" sz="2400" b="1" dirty="0" smtClean="0"/>
              <a:t>Uredba o habitatnih tipih </a:t>
            </a:r>
            <a:r>
              <a:rPr lang="sl-SI" sz="2400" dirty="0" smtClean="0"/>
              <a:t>(</a:t>
            </a:r>
            <a:r>
              <a:rPr lang="sl-SI" sz="2400" i="1" dirty="0" smtClean="0"/>
              <a:t>Uradni list RS, št. </a:t>
            </a:r>
            <a:r>
              <a:rPr lang="sl-SI" sz="2400" i="1" dirty="0" smtClean="0"/>
              <a:t>112/03); </a:t>
            </a:r>
            <a:endParaRPr lang="sl-SI" sz="2400" b="1" dirty="0" smtClean="0"/>
          </a:p>
          <a:p>
            <a:pPr>
              <a:buFont typeface="Wingdings" pitchFamily="2" charset="2"/>
              <a:buChar char="Ø"/>
            </a:pPr>
            <a:endParaRPr lang="sl-SI" sz="2400" dirty="0" smtClean="0"/>
          </a:p>
          <a:p>
            <a:pPr>
              <a:buFont typeface="Wingdings" pitchFamily="2" charset="2"/>
              <a:buChar char="Ø"/>
            </a:pPr>
            <a:r>
              <a:rPr lang="sl-SI" sz="2400" dirty="0" smtClean="0"/>
              <a:t>Niso vezani na naravovarstveni status, varuje se jih na območju cele države;</a:t>
            </a:r>
          </a:p>
          <a:p>
            <a:pPr>
              <a:buFont typeface="Wingdings" pitchFamily="2" charset="2"/>
              <a:buChar char="Ø"/>
            </a:pPr>
            <a:endParaRPr lang="sl-SI" sz="2400" dirty="0" smtClean="0"/>
          </a:p>
          <a:p>
            <a:pPr>
              <a:buFont typeface="Wingdings" pitchFamily="2" charset="2"/>
              <a:buChar char="Ø"/>
            </a:pPr>
            <a:r>
              <a:rPr lang="sl-SI" sz="2400" dirty="0" smtClean="0"/>
              <a:t>Vrste varujemo z ohranjanjem njihovega življenjskega prostora;</a:t>
            </a:r>
          </a:p>
          <a:p>
            <a:pPr>
              <a:buFont typeface="Wingdings" pitchFamily="2" charset="2"/>
              <a:buChar char="Ø"/>
            </a:pPr>
            <a:endParaRPr lang="sl-SI" sz="2400" dirty="0" smtClean="0"/>
          </a:p>
          <a:p>
            <a:pPr>
              <a:buFont typeface="Wingdings" pitchFamily="2" charset="2"/>
              <a:buChar char="Ø"/>
            </a:pPr>
            <a:r>
              <a:rPr lang="sl-SI" sz="2400" dirty="0" smtClean="0"/>
              <a:t>Habitatne tipe varujemo z ohranjanjem njihove prostorske razširjenosti in tipične strukture.</a:t>
            </a:r>
            <a:endParaRPr lang="sl-SI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534</Words>
  <Application>Microsoft Office PowerPoint</Application>
  <PresentationFormat>Diaprojekcija na zaslonu (4:3)</PresentationFormat>
  <Paragraphs>83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16" baseType="lpstr">
      <vt:lpstr>Office Theme</vt:lpstr>
      <vt:lpstr>Naravovarstvo in Velika planina</vt:lpstr>
      <vt:lpstr>Varovanje narave v Sloveniji</vt:lpstr>
      <vt:lpstr>Zavarovana območja</vt:lpstr>
      <vt:lpstr>Naravne vrednote</vt:lpstr>
      <vt:lpstr>Natura 2000</vt:lpstr>
      <vt:lpstr>Diapozitiv 6</vt:lpstr>
      <vt:lpstr>Diapozitiv 7</vt:lpstr>
      <vt:lpstr>Diapozitiv 8</vt:lpstr>
      <vt:lpstr>Zavarovane vrste in habitatni tipi</vt:lpstr>
      <vt:lpstr>Divji petelin</vt:lpstr>
      <vt:lpstr>Ruševec </vt:lpstr>
      <vt:lpstr>Alpski pupek</vt:lpstr>
      <vt:lpstr>Alpsko cvetje - Clusijev svišč (encijan)</vt:lpstr>
      <vt:lpstr>Ruševje </vt:lpstr>
      <vt:lpstr>Naravovarstveni statusi na Veliki planini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Davor Krepfl</dc:creator>
  <cp:lastModifiedBy>DArimaspu</cp:lastModifiedBy>
  <cp:revision>34</cp:revision>
  <dcterms:created xsi:type="dcterms:W3CDTF">2011-06-13T05:15:08Z</dcterms:created>
  <dcterms:modified xsi:type="dcterms:W3CDTF">2014-06-12T14:08:19Z</dcterms:modified>
</cp:coreProperties>
</file>